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92" r:id="rId3"/>
    <p:sldId id="405" r:id="rId4"/>
    <p:sldId id="406" r:id="rId5"/>
    <p:sldId id="271" r:id="rId6"/>
    <p:sldId id="352" r:id="rId7"/>
    <p:sldId id="370" r:id="rId8"/>
    <p:sldId id="373" r:id="rId9"/>
    <p:sldId id="322" r:id="rId10"/>
    <p:sldId id="323" r:id="rId11"/>
    <p:sldId id="324" r:id="rId12"/>
    <p:sldId id="380" r:id="rId13"/>
    <p:sldId id="38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8FF"/>
    <a:srgbClr val="0000CC"/>
    <a:srgbClr val="0000FF"/>
    <a:srgbClr val="FFC600"/>
    <a:srgbClr val="FF55AA"/>
    <a:srgbClr val="FF33CC"/>
    <a:srgbClr val="002E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82522" autoAdjust="0"/>
  </p:normalViewPr>
  <p:slideViewPr>
    <p:cSldViewPr snapToGrid="0">
      <p:cViewPr varScale="1">
        <p:scale>
          <a:sx n="55" d="100"/>
          <a:sy n="55" d="100"/>
        </p:scale>
        <p:origin x="1124" y="4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yatri vicky" userId="f5006b0a17995b48" providerId="LiveId" clId="{CE0543EA-CAFB-455F-862B-C5B60D7E3DAF}"/>
    <pc:docChg chg="undo custSel addSld modSld sldOrd">
      <pc:chgData name="gayatri vicky" userId="f5006b0a17995b48" providerId="LiveId" clId="{CE0543EA-CAFB-455F-862B-C5B60D7E3DAF}" dt="2021-09-12T06:12:23.348" v="5289" actId="255"/>
      <pc:docMkLst>
        <pc:docMk/>
      </pc:docMkLst>
      <pc:sldChg chg="modNotesTx">
        <pc:chgData name="gayatri vicky" userId="f5006b0a17995b48" providerId="LiveId" clId="{CE0543EA-CAFB-455F-862B-C5B60D7E3DAF}" dt="2021-09-12T04:02:18.480" v="1810" actId="20577"/>
        <pc:sldMkLst>
          <pc:docMk/>
          <pc:sldMk cId="757380743" sldId="271"/>
        </pc:sldMkLst>
      </pc:sldChg>
      <pc:sldChg chg="modNotesTx">
        <pc:chgData name="gayatri vicky" userId="f5006b0a17995b48" providerId="LiveId" clId="{CE0543EA-CAFB-455F-862B-C5B60D7E3DAF}" dt="2021-09-12T03:52:13.402" v="1103" actId="20577"/>
        <pc:sldMkLst>
          <pc:docMk/>
          <pc:sldMk cId="3797247679" sldId="342"/>
        </pc:sldMkLst>
      </pc:sldChg>
      <pc:sldChg chg="modSp mod">
        <pc:chgData name="gayatri vicky" userId="f5006b0a17995b48" providerId="LiveId" clId="{CE0543EA-CAFB-455F-862B-C5B60D7E3DAF}" dt="2021-09-12T05:12:08.760" v="2016" actId="20577"/>
        <pc:sldMkLst>
          <pc:docMk/>
          <pc:sldMk cId="1864034466" sldId="362"/>
        </pc:sldMkLst>
        <pc:spChg chg="mod">
          <ac:chgData name="gayatri vicky" userId="f5006b0a17995b48" providerId="LiveId" clId="{CE0543EA-CAFB-455F-862B-C5B60D7E3DAF}" dt="2021-09-12T05:12:08.760" v="2016" actId="20577"/>
          <ac:spMkLst>
            <pc:docMk/>
            <pc:sldMk cId="1864034466" sldId="362"/>
            <ac:spMk id="2" creationId="{6E7C5A9A-5718-4BBD-816D-ED70E0C6E55E}"/>
          </ac:spMkLst>
        </pc:spChg>
      </pc:sldChg>
      <pc:sldChg chg="modNotesTx">
        <pc:chgData name="gayatri vicky" userId="f5006b0a17995b48" providerId="LiveId" clId="{CE0543EA-CAFB-455F-862B-C5B60D7E3DAF}" dt="2021-09-12T05:30:39.424" v="2757" actId="20577"/>
        <pc:sldMkLst>
          <pc:docMk/>
          <pc:sldMk cId="3975073488" sldId="363"/>
        </pc:sldMkLst>
      </pc:sldChg>
      <pc:sldChg chg="modNotesTx">
        <pc:chgData name="gayatri vicky" userId="f5006b0a17995b48" providerId="LiveId" clId="{CE0543EA-CAFB-455F-862B-C5B60D7E3DAF}" dt="2021-09-12T03:59:52.575" v="1694" actId="20577"/>
        <pc:sldMkLst>
          <pc:docMk/>
          <pc:sldMk cId="751532252" sldId="366"/>
        </pc:sldMkLst>
      </pc:sldChg>
      <pc:sldChg chg="addSp delSp modSp mod modNotesTx">
        <pc:chgData name="gayatri vicky" userId="f5006b0a17995b48" providerId="LiveId" clId="{CE0543EA-CAFB-455F-862B-C5B60D7E3DAF}" dt="2021-09-12T05:45:42.028" v="3893" actId="20577"/>
        <pc:sldMkLst>
          <pc:docMk/>
          <pc:sldMk cId="2219773999" sldId="375"/>
        </pc:sldMkLst>
        <pc:spChg chg="add del mod">
          <ac:chgData name="gayatri vicky" userId="f5006b0a17995b48" providerId="LiveId" clId="{CE0543EA-CAFB-455F-862B-C5B60D7E3DAF}" dt="2021-09-12T05:16:21.752" v="2207"/>
          <ac:spMkLst>
            <pc:docMk/>
            <pc:sldMk cId="2219773999" sldId="375"/>
            <ac:spMk id="5" creationId="{6575D35E-9A44-4465-97A0-8FEA84E75494}"/>
          </ac:spMkLst>
        </pc:spChg>
        <pc:spChg chg="add mod">
          <ac:chgData name="gayatri vicky" userId="f5006b0a17995b48" providerId="LiveId" clId="{CE0543EA-CAFB-455F-862B-C5B60D7E3DAF}" dt="2021-09-12T05:43:55.018" v="3723" actId="5793"/>
          <ac:spMkLst>
            <pc:docMk/>
            <pc:sldMk cId="2219773999" sldId="375"/>
            <ac:spMk id="6" creationId="{4E72DF10-85BF-41D6-9960-C160BD9A086C}"/>
          </ac:spMkLst>
        </pc:spChg>
      </pc:sldChg>
      <pc:sldChg chg="addSp delSp modSp mod modNotesTx">
        <pc:chgData name="gayatri vicky" userId="f5006b0a17995b48" providerId="LiveId" clId="{CE0543EA-CAFB-455F-862B-C5B60D7E3DAF}" dt="2021-09-12T05:53:10.983" v="3902" actId="20577"/>
        <pc:sldMkLst>
          <pc:docMk/>
          <pc:sldMk cId="4177976014" sldId="381"/>
        </pc:sldMkLst>
        <pc:spChg chg="mod">
          <ac:chgData name="gayatri vicky" userId="f5006b0a17995b48" providerId="LiveId" clId="{CE0543EA-CAFB-455F-862B-C5B60D7E3DAF}" dt="2021-09-12T05:31:02.682" v="2785" actId="20577"/>
          <ac:spMkLst>
            <pc:docMk/>
            <pc:sldMk cId="4177976014" sldId="381"/>
            <ac:spMk id="14" creationId="{AEC92616-CDC7-4FA2-9F06-F08F672074CB}"/>
          </ac:spMkLst>
        </pc:spChg>
        <pc:graphicFrameChg chg="add del mod">
          <ac:chgData name="gayatri vicky" userId="f5006b0a17995b48" providerId="LiveId" clId="{CE0543EA-CAFB-455F-862B-C5B60D7E3DAF}" dt="2021-09-12T05:36:06.573" v="3365"/>
          <ac:graphicFrameMkLst>
            <pc:docMk/>
            <pc:sldMk cId="4177976014" sldId="381"/>
            <ac:graphicFrameMk id="2" creationId="{3767B322-8486-4913-9782-F5A1118D4288}"/>
          </ac:graphicFrameMkLst>
        </pc:graphicFrameChg>
        <pc:picChg chg="add del mod">
          <ac:chgData name="gayatri vicky" userId="f5006b0a17995b48" providerId="LiveId" clId="{CE0543EA-CAFB-455F-862B-C5B60D7E3DAF}" dt="2021-09-12T05:37:07.824" v="3370" actId="478"/>
          <ac:picMkLst>
            <pc:docMk/>
            <pc:sldMk cId="4177976014" sldId="381"/>
            <ac:picMk id="4" creationId="{65AB1C24-45C6-4D8C-9718-150F0AADAAA7}"/>
          </ac:picMkLst>
        </pc:picChg>
        <pc:picChg chg="add mod">
          <ac:chgData name="gayatri vicky" userId="f5006b0a17995b48" providerId="LiveId" clId="{CE0543EA-CAFB-455F-862B-C5B60D7E3DAF}" dt="2021-09-12T05:37:11.673" v="3372" actId="1076"/>
          <ac:picMkLst>
            <pc:docMk/>
            <pc:sldMk cId="4177976014" sldId="381"/>
            <ac:picMk id="6" creationId="{04CAC891-EB0D-4681-B468-F132D52D1942}"/>
          </ac:picMkLst>
        </pc:picChg>
      </pc:sldChg>
      <pc:sldChg chg="addSp delSp modSp mod modNotesTx">
        <pc:chgData name="gayatri vicky" userId="f5006b0a17995b48" providerId="LiveId" clId="{CE0543EA-CAFB-455F-862B-C5B60D7E3DAF}" dt="2021-09-12T05:59:15.972" v="4498" actId="14100"/>
        <pc:sldMkLst>
          <pc:docMk/>
          <pc:sldMk cId="1988521782" sldId="382"/>
        </pc:sldMkLst>
        <pc:spChg chg="mod">
          <ac:chgData name="gayatri vicky" userId="f5006b0a17995b48" providerId="LiveId" clId="{CE0543EA-CAFB-455F-862B-C5B60D7E3DAF}" dt="2021-09-12T05:53:31.504" v="3953" actId="20577"/>
          <ac:spMkLst>
            <pc:docMk/>
            <pc:sldMk cId="1988521782" sldId="382"/>
            <ac:spMk id="14" creationId="{AEC92616-CDC7-4FA2-9F06-F08F672074CB}"/>
          </ac:spMkLst>
        </pc:spChg>
        <pc:graphicFrameChg chg="add del mod">
          <ac:chgData name="gayatri vicky" userId="f5006b0a17995b48" providerId="LiveId" clId="{CE0543EA-CAFB-455F-862B-C5B60D7E3DAF}" dt="2021-09-12T05:59:09.892" v="4495"/>
          <ac:graphicFrameMkLst>
            <pc:docMk/>
            <pc:sldMk cId="1988521782" sldId="382"/>
            <ac:graphicFrameMk id="2" creationId="{54C1D33E-43EB-42EA-9082-CCDDB182D945}"/>
          </ac:graphicFrameMkLst>
        </pc:graphicFrameChg>
        <pc:picChg chg="add mod">
          <ac:chgData name="gayatri vicky" userId="f5006b0a17995b48" providerId="LiveId" clId="{CE0543EA-CAFB-455F-862B-C5B60D7E3DAF}" dt="2021-09-12T05:59:15.972" v="4498" actId="14100"/>
          <ac:picMkLst>
            <pc:docMk/>
            <pc:sldMk cId="1988521782" sldId="382"/>
            <ac:picMk id="4" creationId="{243DC5BF-B3BD-4E76-8888-5A44894E40FF}"/>
          </ac:picMkLst>
        </pc:picChg>
      </pc:sldChg>
      <pc:sldChg chg="modSp mod">
        <pc:chgData name="gayatri vicky" userId="f5006b0a17995b48" providerId="LiveId" clId="{CE0543EA-CAFB-455F-862B-C5B60D7E3DAF}" dt="2021-09-12T06:08:31.170" v="5133" actId="20577"/>
        <pc:sldMkLst>
          <pc:docMk/>
          <pc:sldMk cId="4108573340" sldId="383"/>
        </pc:sldMkLst>
        <pc:spChg chg="mod">
          <ac:chgData name="gayatri vicky" userId="f5006b0a17995b48" providerId="LiveId" clId="{CE0543EA-CAFB-455F-862B-C5B60D7E3DAF}" dt="2021-09-12T06:08:31.170" v="5133" actId="20577"/>
          <ac:spMkLst>
            <pc:docMk/>
            <pc:sldMk cId="4108573340" sldId="383"/>
            <ac:spMk id="3" creationId="{E4A4E8B1-0A63-405C-96E9-4E7D98BE83A2}"/>
          </ac:spMkLst>
        </pc:spChg>
      </pc:sldChg>
      <pc:sldChg chg="addSp delSp modSp mod">
        <pc:chgData name="gayatri vicky" userId="f5006b0a17995b48" providerId="LiveId" clId="{CE0543EA-CAFB-455F-862B-C5B60D7E3DAF}" dt="2021-09-12T06:06:58.872" v="5038" actId="22"/>
        <pc:sldMkLst>
          <pc:docMk/>
          <pc:sldMk cId="1217383733" sldId="384"/>
        </pc:sldMkLst>
        <pc:spChg chg="mod">
          <ac:chgData name="gayatri vicky" userId="f5006b0a17995b48" providerId="LiveId" clId="{CE0543EA-CAFB-455F-862B-C5B60D7E3DAF}" dt="2021-09-12T06:06:18.036" v="5036" actId="20577"/>
          <ac:spMkLst>
            <pc:docMk/>
            <pc:sldMk cId="1217383733" sldId="384"/>
            <ac:spMk id="3" creationId="{E4A4E8B1-0A63-405C-96E9-4E7D98BE83A2}"/>
          </ac:spMkLst>
        </pc:spChg>
        <pc:spChg chg="add del">
          <ac:chgData name="gayatri vicky" userId="f5006b0a17995b48" providerId="LiveId" clId="{CE0543EA-CAFB-455F-862B-C5B60D7E3DAF}" dt="2021-09-12T06:06:58.872" v="5038" actId="22"/>
          <ac:spMkLst>
            <pc:docMk/>
            <pc:sldMk cId="1217383733" sldId="384"/>
            <ac:spMk id="8" creationId="{2583E0E2-B449-4186-ACB2-58BE66D7AB8C}"/>
          </ac:spMkLst>
        </pc:spChg>
      </pc:sldChg>
      <pc:sldChg chg="modSp mod">
        <pc:chgData name="gayatri vicky" userId="f5006b0a17995b48" providerId="LiveId" clId="{CE0543EA-CAFB-455F-862B-C5B60D7E3DAF}" dt="2021-09-12T06:07:13.021" v="5043" actId="20577"/>
        <pc:sldMkLst>
          <pc:docMk/>
          <pc:sldMk cId="2320883281" sldId="385"/>
        </pc:sldMkLst>
        <pc:spChg chg="mod">
          <ac:chgData name="gayatri vicky" userId="f5006b0a17995b48" providerId="LiveId" clId="{CE0543EA-CAFB-455F-862B-C5B60D7E3DAF}" dt="2021-09-12T06:07:13.021" v="5043" actId="20577"/>
          <ac:spMkLst>
            <pc:docMk/>
            <pc:sldMk cId="2320883281" sldId="385"/>
            <ac:spMk id="3" creationId="{E4A4E8B1-0A63-405C-96E9-4E7D98BE83A2}"/>
          </ac:spMkLst>
        </pc:spChg>
      </pc:sldChg>
      <pc:sldChg chg="addSp modSp mod modNotesTx">
        <pc:chgData name="gayatri vicky" userId="f5006b0a17995b48" providerId="LiveId" clId="{CE0543EA-CAFB-455F-862B-C5B60D7E3DAF}" dt="2021-09-12T06:07:17.682" v="5046" actId="20577"/>
        <pc:sldMkLst>
          <pc:docMk/>
          <pc:sldMk cId="2803301277" sldId="386"/>
        </pc:sldMkLst>
        <pc:spChg chg="mod">
          <ac:chgData name="gayatri vicky" userId="f5006b0a17995b48" providerId="LiveId" clId="{CE0543EA-CAFB-455F-862B-C5B60D7E3DAF}" dt="2021-09-12T06:07:17.682" v="5046" actId="20577"/>
          <ac:spMkLst>
            <pc:docMk/>
            <pc:sldMk cId="2803301277" sldId="386"/>
            <ac:spMk id="3" creationId="{E4A4E8B1-0A63-405C-96E9-4E7D98BE83A2}"/>
          </ac:spMkLst>
        </pc:spChg>
        <pc:graphicFrameChg chg="add mod">
          <ac:chgData name="gayatri vicky" userId="f5006b0a17995b48" providerId="LiveId" clId="{CE0543EA-CAFB-455F-862B-C5B60D7E3DAF}" dt="2021-09-12T05:20:15.475" v="2408" actId="1076"/>
          <ac:graphicFrameMkLst>
            <pc:docMk/>
            <pc:sldMk cId="2803301277" sldId="386"/>
            <ac:graphicFrameMk id="2" creationId="{A40F2683-FC3C-4999-86AF-B2FBA907028C}"/>
          </ac:graphicFrameMkLst>
        </pc:graphicFrameChg>
      </pc:sldChg>
      <pc:sldChg chg="addSp modSp mod modNotesTx">
        <pc:chgData name="gayatri vicky" userId="f5006b0a17995b48" providerId="LiveId" clId="{CE0543EA-CAFB-455F-862B-C5B60D7E3DAF}" dt="2021-09-12T06:07:27.375" v="5050" actId="20577"/>
        <pc:sldMkLst>
          <pc:docMk/>
          <pc:sldMk cId="4208352963" sldId="387"/>
        </pc:sldMkLst>
        <pc:spChg chg="mod">
          <ac:chgData name="gayatri vicky" userId="f5006b0a17995b48" providerId="LiveId" clId="{CE0543EA-CAFB-455F-862B-C5B60D7E3DAF}" dt="2021-09-12T06:07:27.375" v="5050" actId="20577"/>
          <ac:spMkLst>
            <pc:docMk/>
            <pc:sldMk cId="4208352963" sldId="387"/>
            <ac:spMk id="3" creationId="{E4A4E8B1-0A63-405C-96E9-4E7D98BE83A2}"/>
          </ac:spMkLst>
        </pc:spChg>
        <pc:picChg chg="add mod">
          <ac:chgData name="gayatri vicky" userId="f5006b0a17995b48" providerId="LiveId" clId="{CE0543EA-CAFB-455F-862B-C5B60D7E3DAF}" dt="2021-09-12T04:33:49.561" v="1960" actId="1076"/>
          <ac:picMkLst>
            <pc:docMk/>
            <pc:sldMk cId="4208352963" sldId="387"/>
            <ac:picMk id="4" creationId="{7DEF9197-39CF-4AEB-B1F8-4DA1107084B3}"/>
          </ac:picMkLst>
        </pc:picChg>
      </pc:sldChg>
      <pc:sldChg chg="modSp mod ord">
        <pc:chgData name="gayatri vicky" userId="f5006b0a17995b48" providerId="LiveId" clId="{CE0543EA-CAFB-455F-862B-C5B60D7E3DAF}" dt="2021-09-12T06:07:21.842" v="5048" actId="20577"/>
        <pc:sldMkLst>
          <pc:docMk/>
          <pc:sldMk cId="4228427609" sldId="388"/>
        </pc:sldMkLst>
        <pc:spChg chg="mod">
          <ac:chgData name="gayatri vicky" userId="f5006b0a17995b48" providerId="LiveId" clId="{CE0543EA-CAFB-455F-862B-C5B60D7E3DAF}" dt="2021-09-12T06:07:21.842" v="5048" actId="20577"/>
          <ac:spMkLst>
            <pc:docMk/>
            <pc:sldMk cId="4228427609" sldId="388"/>
            <ac:spMk id="3" creationId="{E4A4E8B1-0A63-405C-96E9-4E7D98BE83A2}"/>
          </ac:spMkLst>
        </pc:spChg>
      </pc:sldChg>
      <pc:sldChg chg="modSp add mod">
        <pc:chgData name="gayatri vicky" userId="f5006b0a17995b48" providerId="LiveId" clId="{CE0543EA-CAFB-455F-862B-C5B60D7E3DAF}" dt="2021-09-12T06:12:23.348" v="5289" actId="255"/>
        <pc:sldMkLst>
          <pc:docMk/>
          <pc:sldMk cId="1571889169" sldId="391"/>
        </pc:sldMkLst>
        <pc:spChg chg="mod">
          <ac:chgData name="gayatri vicky" userId="f5006b0a17995b48" providerId="LiveId" clId="{CE0543EA-CAFB-455F-862B-C5B60D7E3DAF}" dt="2021-09-12T06:12:23.348" v="5289" actId="255"/>
          <ac:spMkLst>
            <pc:docMk/>
            <pc:sldMk cId="1571889169" sldId="391"/>
            <ac:spMk id="3" creationId="{E4A4E8B1-0A63-405C-96E9-4E7D98BE83A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C7C20-9B8F-4568-BD76-C20D79B2BA7D}" type="datetimeFigureOut">
              <a:rPr lang="en-IN" smtClean="0"/>
              <a:pPr/>
              <a:t>11-02-2023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FE4E77-C98E-49E6-A9A5-44E74AD49E25}" type="slidenum">
              <a:rPr lang="en-IN" smtClean="0"/>
              <a:pPr/>
              <a:t>‹#›</a:t>
            </a:fld>
            <a:endParaRPr lang="en-IN"/>
          </a:p>
        </p:txBody>
      </p:sp>
    </p:spTree>
    <p:extLst>
      <p:ext uri="{BB962C8B-B14F-4D97-AF65-F5344CB8AC3E}">
        <p14:creationId xmlns:p14="http://schemas.microsoft.com/office/powerpoint/2010/main" val="394928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dirty="0"/>
              <a:t>: In</a:t>
            </a:r>
            <a:r>
              <a:rPr lang="en-US" baseline="0" dirty="0"/>
              <a:t> today’s session, lets learn how to describe the position of a point in a 2-d plane. For example, you want to describe the position of the photo-frame fixed on the wall to the another person, then you can find the position of the position of the points in the 2-d plane?</a:t>
            </a:r>
            <a:endParaRPr lang="en-US" dirty="0"/>
          </a:p>
        </p:txBody>
      </p:sp>
      <p:sp>
        <p:nvSpPr>
          <p:cNvPr id="4" name="Slide Number Placeholder 3"/>
          <p:cNvSpPr>
            <a:spLocks noGrp="1"/>
          </p:cNvSpPr>
          <p:nvPr>
            <p:ph type="sldNum" sz="quarter" idx="10"/>
          </p:nvPr>
        </p:nvSpPr>
        <p:spPr/>
        <p:txBody>
          <a:bodyPr/>
          <a:lstStyle/>
          <a:p>
            <a:fld id="{BAFE4E77-C98E-49E6-A9A5-44E74AD49E25}" type="slidenum">
              <a:rPr lang="en-IN" smtClean="0"/>
              <a:pPr/>
              <a:t>1</a:t>
            </a:fld>
            <a:endParaRPr lang="en-IN"/>
          </a:p>
        </p:txBody>
      </p:sp>
    </p:spTree>
    <p:extLst>
      <p:ext uri="{BB962C8B-B14F-4D97-AF65-F5344CB8AC3E}">
        <p14:creationId xmlns:p14="http://schemas.microsoft.com/office/powerpoint/2010/main" val="248814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&lt;</a:t>
            </a:r>
            <a:r>
              <a:rPr lang="en-IN" b="0" i="1" dirty="0"/>
              <a:t>Let them solve and share their answers.</a:t>
            </a:r>
            <a:r>
              <a:rPr lang="en-IN" b="0" dirty="0"/>
              <a:t>&gt;</a:t>
            </a:r>
          </a:p>
          <a:p>
            <a:endParaRPr lang="en-IN" b="0" dirty="0"/>
          </a:p>
        </p:txBody>
      </p:sp>
      <p:sp>
        <p:nvSpPr>
          <p:cNvPr id="4" name="Slide Number Placeholder 3"/>
          <p:cNvSpPr>
            <a:spLocks noGrp="1"/>
          </p:cNvSpPr>
          <p:nvPr>
            <p:ph type="sldNum" sz="quarter" idx="5"/>
          </p:nvPr>
        </p:nvSpPr>
        <p:spPr/>
        <p:txBody>
          <a:bodyPr/>
          <a:lstStyle/>
          <a:p>
            <a:fld id="{C8FE3AD5-65D6-46CE-A505-63DD29195FDB}" type="slidenum">
              <a:rPr lang="en-IN" smtClean="0"/>
              <a:pPr/>
              <a:t>10</a:t>
            </a:fld>
            <a:endParaRPr lang="en-IN"/>
          </a:p>
        </p:txBody>
      </p:sp>
    </p:spTree>
    <p:extLst>
      <p:ext uri="{BB962C8B-B14F-4D97-AF65-F5344CB8AC3E}">
        <p14:creationId xmlns:p14="http://schemas.microsoft.com/office/powerpoint/2010/main" val="2158028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&lt;</a:t>
            </a:r>
            <a:r>
              <a:rPr lang="en-IN" b="0" i="1" dirty="0"/>
              <a:t>Let them solve and share their answers.</a:t>
            </a:r>
            <a:r>
              <a:rPr lang="en-IN" b="0" dirty="0"/>
              <a:t>&gt;</a:t>
            </a:r>
          </a:p>
          <a:p>
            <a:endParaRPr lang="en-IN" b="0" dirty="0"/>
          </a:p>
          <a:p>
            <a:r>
              <a:rPr lang="en-IN" b="0" dirty="0"/>
              <a:t>Answer: The nest</a:t>
            </a:r>
            <a:r>
              <a:rPr lang="en-IN" b="0" baseline="0" dirty="0"/>
              <a:t> is in coordinate (6,2)</a:t>
            </a:r>
            <a:endParaRPr lang="en-IN" b="0" dirty="0"/>
          </a:p>
        </p:txBody>
      </p:sp>
      <p:sp>
        <p:nvSpPr>
          <p:cNvPr id="4" name="Slide Number Placeholder 3"/>
          <p:cNvSpPr>
            <a:spLocks noGrp="1"/>
          </p:cNvSpPr>
          <p:nvPr>
            <p:ph type="sldNum" sz="quarter" idx="5"/>
          </p:nvPr>
        </p:nvSpPr>
        <p:spPr/>
        <p:txBody>
          <a:bodyPr/>
          <a:lstStyle/>
          <a:p>
            <a:fld id="{C8FE3AD5-65D6-46CE-A505-63DD29195FDB}" type="slidenum">
              <a:rPr lang="en-IN" smtClean="0"/>
              <a:pPr/>
              <a:t>11</a:t>
            </a:fld>
            <a:endParaRPr lang="en-IN"/>
          </a:p>
        </p:txBody>
      </p:sp>
    </p:spTree>
    <p:extLst>
      <p:ext uri="{BB962C8B-B14F-4D97-AF65-F5344CB8AC3E}">
        <p14:creationId xmlns:p14="http://schemas.microsoft.com/office/powerpoint/2010/main" val="55901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1" dirty="0"/>
              <a:t>&lt;Here</a:t>
            </a:r>
            <a:r>
              <a:rPr lang="en-IN" b="0" i="1" baseline="0" dirty="0"/>
              <a:t> is what we have learnt&gt;</a:t>
            </a:r>
            <a:endParaRPr lang="en-IN" b="0" i="1" dirty="0"/>
          </a:p>
        </p:txBody>
      </p:sp>
      <p:sp>
        <p:nvSpPr>
          <p:cNvPr id="4" name="Slide Number Placeholder 3"/>
          <p:cNvSpPr>
            <a:spLocks noGrp="1"/>
          </p:cNvSpPr>
          <p:nvPr>
            <p:ph type="sldNum" sz="quarter" idx="5"/>
          </p:nvPr>
        </p:nvSpPr>
        <p:spPr/>
        <p:txBody>
          <a:bodyPr/>
          <a:lstStyle/>
          <a:p>
            <a:fld id="{C8FE3AD5-65D6-46CE-A505-63DD29195FDB}" type="slidenum">
              <a:rPr lang="en-IN" smtClean="0"/>
              <a:pPr/>
              <a:t>12</a:t>
            </a:fld>
            <a:endParaRPr lang="en-IN"/>
          </a:p>
        </p:txBody>
      </p:sp>
    </p:spTree>
    <p:extLst>
      <p:ext uri="{BB962C8B-B14F-4D97-AF65-F5344CB8AC3E}">
        <p14:creationId xmlns:p14="http://schemas.microsoft.com/office/powerpoint/2010/main" val="3669926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&lt;</a:t>
            </a:r>
            <a:r>
              <a:rPr lang="en-IN" b="0" i="1" dirty="0"/>
              <a:t>Practic</a:t>
            </a:r>
            <a:r>
              <a:rPr lang="en-IN" b="0" i="1" baseline="0" dirty="0"/>
              <a:t>e more questions from the </a:t>
            </a:r>
            <a:r>
              <a:rPr lang="en-IN" b="1" i="1" baseline="0" dirty="0"/>
              <a:t>“</a:t>
            </a:r>
            <a:r>
              <a:rPr lang="en-IN" b="1" i="1" baseline="0" dirty="0" err="1"/>
              <a:t>Studi</a:t>
            </a:r>
            <a:r>
              <a:rPr lang="en-IN" b="1" i="1" baseline="0" dirty="0"/>
              <a:t>” </a:t>
            </a:r>
            <a:r>
              <a:rPr lang="en-IN" b="0" i="1" baseline="0" dirty="0"/>
              <a:t>app&gt;</a:t>
            </a:r>
            <a:endParaRPr lang="en-IN" dirty="0"/>
          </a:p>
        </p:txBody>
      </p:sp>
      <p:sp>
        <p:nvSpPr>
          <p:cNvPr id="4" name="Slide Number Placeholder 3"/>
          <p:cNvSpPr>
            <a:spLocks noGrp="1"/>
          </p:cNvSpPr>
          <p:nvPr>
            <p:ph type="sldNum" sz="quarter" idx="5"/>
          </p:nvPr>
        </p:nvSpPr>
        <p:spPr/>
        <p:txBody>
          <a:bodyPr/>
          <a:lstStyle/>
          <a:p>
            <a:fld id="{C8FE3AD5-65D6-46CE-A505-63DD29195FDB}" type="slidenum">
              <a:rPr lang="en-IN" smtClean="0"/>
              <a:pPr/>
              <a:t>13</a:t>
            </a:fld>
            <a:endParaRPr lang="en-IN"/>
          </a:p>
        </p:txBody>
      </p:sp>
    </p:spTree>
    <p:extLst>
      <p:ext uri="{BB962C8B-B14F-4D97-AF65-F5344CB8AC3E}">
        <p14:creationId xmlns:p14="http://schemas.microsoft.com/office/powerpoint/2010/main" val="153177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Say</a:t>
            </a:r>
            <a:r>
              <a:rPr lang="en-IN" b="0" dirty="0"/>
              <a:t>:</a:t>
            </a:r>
            <a:r>
              <a:rPr lang="en-IN" b="0" baseline="0" dirty="0"/>
              <a:t> We all must have gone to the movie to the theatre. We must have seen the seat numbers printed in the tickets with one alphabet and one number. How do we locate the seats in the theatre. </a:t>
            </a:r>
            <a:endParaRPr lang="en-IN" b="1" dirty="0"/>
          </a:p>
          <a:p>
            <a:endParaRPr lang="en-IN" b="1" dirty="0"/>
          </a:p>
          <a:p>
            <a:r>
              <a:rPr lang="en-IN" b="1" dirty="0"/>
              <a:t>Ask</a:t>
            </a:r>
            <a:r>
              <a:rPr lang="en-IN" b="0" dirty="0"/>
              <a:t>:</a:t>
            </a:r>
            <a:r>
              <a:rPr lang="en-IN" b="0" baseline="0" dirty="0"/>
              <a:t> Do you know how to find your seat?</a:t>
            </a:r>
            <a:endParaRPr lang="en-IN" b="0" dirty="0"/>
          </a:p>
          <a:p>
            <a:r>
              <a:rPr lang="en-IN" b="0" i="1" dirty="0"/>
              <a:t>&lt;Collect responses&gt;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Say</a:t>
            </a:r>
            <a:r>
              <a:rPr lang="en-IN" dirty="0"/>
              <a:t>:</a:t>
            </a:r>
            <a:r>
              <a:rPr lang="en-IN" baseline="0" dirty="0"/>
              <a:t> </a:t>
            </a:r>
            <a:r>
              <a:rPr lang="en-IN" b="0" baseline="0" dirty="0"/>
              <a:t>Let’s find out how to locate the points.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i="1" dirty="0"/>
              <a:t>&lt;Show the Big Idea Video ‘</a:t>
            </a:r>
            <a:r>
              <a:rPr lang="en-US" b="1" i="1" dirty="0"/>
              <a:t>How do we</a:t>
            </a:r>
            <a:r>
              <a:rPr lang="en-US" b="1" i="1" baseline="0" dirty="0"/>
              <a:t> locate points?</a:t>
            </a:r>
            <a:r>
              <a:rPr lang="en-US" b="1" i="1" dirty="0"/>
              <a:t>’ </a:t>
            </a:r>
            <a:r>
              <a:rPr lang="en-US" b="1" i="0" dirty="0"/>
              <a:t> </a:t>
            </a:r>
            <a:r>
              <a:rPr lang="en-US" b="0" i="0" dirty="0"/>
              <a:t>Only from </a:t>
            </a:r>
            <a:r>
              <a:rPr lang="en-US" b="0" i="0" dirty="0" err="1"/>
              <a:t>Studi</a:t>
            </a:r>
            <a:r>
              <a:rPr lang="en-US" b="0" i="0" dirty="0"/>
              <a:t> (Full Video)</a:t>
            </a:r>
            <a:r>
              <a:rPr lang="en-US" b="0" i="1" dirty="0"/>
              <a:t>&gt;</a:t>
            </a:r>
          </a:p>
          <a:p>
            <a:r>
              <a:rPr lang="en-US" b="0" i="1" dirty="0"/>
              <a:t>&lt;Pause, Mute, Speak and Explain using the video&gt;</a:t>
            </a:r>
            <a:endParaRPr lang="en-US" dirty="0"/>
          </a:p>
          <a:p>
            <a:endParaRPr lang="en-US" dirty="0"/>
          </a:p>
        </p:txBody>
      </p:sp>
      <p:sp>
        <p:nvSpPr>
          <p:cNvPr id="4" name="Slide Number Placeholder 3"/>
          <p:cNvSpPr>
            <a:spLocks noGrp="1"/>
          </p:cNvSpPr>
          <p:nvPr>
            <p:ph type="sldNum" sz="quarter" idx="10"/>
          </p:nvPr>
        </p:nvSpPr>
        <p:spPr/>
        <p:txBody>
          <a:bodyPr/>
          <a:lstStyle/>
          <a:p>
            <a:fld id="{BAFE4E77-C98E-49E6-A9A5-44E74AD49E25}" type="slidenum">
              <a:rPr lang="en-IN" smtClean="0"/>
              <a:pPr/>
              <a:t>2</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Ask: What does this image depict?</a:t>
            </a:r>
          </a:p>
          <a:p>
            <a:r>
              <a:rPr lang="en-US" dirty="0"/>
              <a:t>&lt;Collect</a:t>
            </a:r>
            <a:r>
              <a:rPr lang="en-US" baseline="0" dirty="0"/>
              <a:t> Responses&gt;</a:t>
            </a:r>
          </a:p>
          <a:p>
            <a:endParaRPr lang="en-US" baseline="0" dirty="0"/>
          </a:p>
          <a:p>
            <a:r>
              <a:rPr lang="en-US" baseline="0" dirty="0"/>
              <a:t>Say: This is the image of an ECG taken to check the heart  beat of a person.</a:t>
            </a:r>
          </a:p>
          <a:p>
            <a:r>
              <a:rPr lang="en-US" baseline="0" dirty="0"/>
              <a:t>Can you see it taken on a graph?</a:t>
            </a:r>
          </a:p>
          <a:p>
            <a:r>
              <a:rPr lang="en-US" baseline="0" dirty="0"/>
              <a:t>The horizontal and vertical coordinates tells us whether our heart beat is normal or not.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AFE4E77-C98E-49E6-A9A5-44E74AD49E25}" type="slidenum">
              <a:rPr lang="en-IN" smtClean="0"/>
              <a:pPr/>
              <a:t>3</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Ask: What are the white</a:t>
            </a:r>
            <a:r>
              <a:rPr lang="en-US" baseline="0" dirty="0"/>
              <a:t> </a:t>
            </a:r>
            <a:r>
              <a:rPr lang="en-US" baseline="0" dirty="0" err="1"/>
              <a:t>criss</a:t>
            </a:r>
            <a:r>
              <a:rPr lang="en-US" baseline="0" dirty="0"/>
              <a:t>-cross lines on a map?</a:t>
            </a:r>
            <a:endParaRPr lang="en-US" dirty="0"/>
          </a:p>
          <a:p>
            <a:r>
              <a:rPr lang="en-US" dirty="0"/>
              <a:t>&lt;Collect</a:t>
            </a:r>
            <a:r>
              <a:rPr lang="en-US" baseline="0" dirty="0"/>
              <a:t> Responses&gt;</a:t>
            </a:r>
          </a:p>
          <a:p>
            <a:endParaRPr lang="en-US" baseline="0" dirty="0"/>
          </a:p>
          <a:p>
            <a:r>
              <a:rPr lang="en-US" baseline="0" dirty="0"/>
              <a:t>Say: The </a:t>
            </a:r>
            <a:r>
              <a:rPr lang="en-US" baseline="0" dirty="0" err="1"/>
              <a:t>criss</a:t>
            </a:r>
            <a:r>
              <a:rPr lang="en-US" baseline="0" dirty="0"/>
              <a:t> cross lines are the imaginary lines on a map. </a:t>
            </a:r>
          </a:p>
          <a:p>
            <a:r>
              <a:rPr lang="en-US" baseline="0" dirty="0"/>
              <a:t>They are called latitudes and longitudes.</a:t>
            </a:r>
          </a:p>
          <a:p>
            <a:r>
              <a:rPr lang="en-US" baseline="0" dirty="0"/>
              <a:t>The horizontal line is the latitude and the vertical line shows the longitude.</a:t>
            </a:r>
          </a:p>
          <a:p>
            <a:r>
              <a:rPr lang="en-US" baseline="0" dirty="0"/>
              <a:t>They are just graphs with coordinates  latitude as the x-axis and longitude as the y – axis.</a:t>
            </a:r>
          </a:p>
          <a:p>
            <a:r>
              <a:rPr lang="en-US" baseline="0" dirty="0"/>
              <a:t>The latitudes and longitudes determine the location of a place.</a:t>
            </a:r>
          </a:p>
          <a:p>
            <a:endParaRPr lang="en-US" baseline="0" dirty="0"/>
          </a:p>
          <a:p>
            <a:r>
              <a:rPr lang="en-US" baseline="0" dirty="0"/>
              <a:t>Ask: Do you know the location of your place? Try to locate it from the map.</a:t>
            </a:r>
          </a:p>
          <a:p>
            <a:r>
              <a:rPr lang="en-US" baseline="0" dirty="0"/>
              <a:t>&lt;Collect Responses?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AFE4E77-C98E-49E6-A9A5-44E74AD49E25}" type="slidenum">
              <a:rPr lang="en-IN" smtClean="0"/>
              <a:pPr/>
              <a:t>4</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Ask</a:t>
            </a:r>
            <a:r>
              <a:rPr lang="en-IN" b="0" dirty="0"/>
              <a:t>:</a:t>
            </a:r>
            <a:r>
              <a:rPr lang="en-IN" b="0" baseline="0" dirty="0"/>
              <a:t> Let’s now explore more about graphs.</a:t>
            </a:r>
          </a:p>
          <a:p>
            <a:r>
              <a:rPr lang="en-US" b="0" baseline="0" dirty="0"/>
              <a:t>Do you know what is a 2-dimensional plane?</a:t>
            </a:r>
          </a:p>
          <a:p>
            <a:r>
              <a:rPr lang="en-US" b="0" baseline="0" dirty="0"/>
              <a:t>  &lt;Collect Responses&gt;</a:t>
            </a:r>
          </a:p>
          <a:p>
            <a:endParaRPr lang="en-US" b="0" baseline="0" dirty="0"/>
          </a:p>
          <a:p>
            <a:r>
              <a:rPr lang="en-US" b="0" baseline="0" dirty="0"/>
              <a:t>Say: A 2-dimensional plane has only two axes: one in the vertical direction and the other in the horizontal direction.</a:t>
            </a:r>
          </a:p>
          <a:p>
            <a:r>
              <a:rPr lang="en-US" b="0" baseline="0" dirty="0"/>
              <a:t>The horizontal direction is called the x- axis and the vertical direction is called the y-axis.</a:t>
            </a:r>
          </a:p>
          <a:p>
            <a:endParaRPr lang="en-US" b="0" baseline="0" dirty="0"/>
          </a:p>
          <a:p>
            <a:r>
              <a:rPr lang="en-US" b="0" baseline="0" dirty="0"/>
              <a:t>Say: Let’s see the video and understand more on how to find the position of the photo frame on a wall.</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&lt;Show the Video ‘’</a:t>
            </a:r>
            <a:r>
              <a:rPr lang="en-US" sz="1200" b="1" i="1" dirty="0">
                <a:latin typeface="Myriad Pro"/>
              </a:rPr>
              <a:t>How can we describe the position of a photo-frame on a wall to another person?’</a:t>
            </a:r>
          </a:p>
          <a:p>
            <a:r>
              <a:rPr lang="en-US" b="1" i="0" dirty="0"/>
              <a:t> </a:t>
            </a:r>
            <a:r>
              <a:rPr lang="en-US" b="0" i="0" dirty="0"/>
              <a:t>Only from </a:t>
            </a:r>
            <a:r>
              <a:rPr lang="en-US" b="0" i="0" dirty="0" err="1"/>
              <a:t>Studi</a:t>
            </a:r>
            <a:r>
              <a:rPr lang="en-US" b="0" i="0" dirty="0"/>
              <a:t> (Full Video)</a:t>
            </a:r>
            <a:r>
              <a:rPr lang="en-US" b="0" i="1" dirty="0"/>
              <a:t>&gt;</a:t>
            </a:r>
          </a:p>
          <a:p>
            <a:r>
              <a:rPr lang="en-US" b="0" i="1" dirty="0"/>
              <a:t>&lt;Pause, Mute, Speak and Explain using the video&gt;</a:t>
            </a:r>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BAFE4E77-C98E-49E6-A9A5-44E74AD49E25}" type="slidenum">
              <a:rPr lang="en-IN" smtClean="0"/>
              <a:pPr/>
              <a:t>5</a:t>
            </a:fld>
            <a:endParaRPr lang="en-IN"/>
          </a:p>
        </p:txBody>
      </p:sp>
    </p:spTree>
    <p:extLst>
      <p:ext uri="{BB962C8B-B14F-4D97-AF65-F5344CB8AC3E}">
        <p14:creationId xmlns:p14="http://schemas.microsoft.com/office/powerpoint/2010/main" val="3506430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mn-lt"/>
              </a:rPr>
              <a:t>Now we know what are the coordinates</a:t>
            </a:r>
            <a:r>
              <a:rPr lang="en-IN" b="1" baseline="0" dirty="0">
                <a:latin typeface="+mn-lt"/>
              </a:rPr>
              <a:t> in the 2-dimensional p lane.</a:t>
            </a:r>
          </a:p>
          <a:p>
            <a:r>
              <a:rPr lang="en-IN" b="1" baseline="0" dirty="0">
                <a:latin typeface="+mn-lt"/>
              </a:rPr>
              <a:t>Let’s answer some questions to understand more about the locating points on a plane.</a:t>
            </a:r>
          </a:p>
          <a:p>
            <a:endParaRPr lang="en-IN" b="1" dirty="0">
              <a:latin typeface="+mn-lt"/>
            </a:endParaRPr>
          </a:p>
          <a:p>
            <a:r>
              <a:rPr lang="en-IN" b="1" dirty="0">
                <a:latin typeface="+mn-lt"/>
              </a:rPr>
              <a:t>Ask: </a:t>
            </a:r>
            <a:r>
              <a:rPr lang="en-IN" sz="1200" b="0" dirty="0">
                <a:latin typeface="Myriad Pro" panose="020B0503030403020204"/>
              </a:rPr>
              <a:t>Find the</a:t>
            </a:r>
            <a:r>
              <a:rPr lang="en-IN" sz="1200" b="0" baseline="0" dirty="0">
                <a:latin typeface="Myriad Pro" panose="020B0503030403020204"/>
              </a:rPr>
              <a:t> co-ordinates of the points: A, C and E.</a:t>
            </a:r>
            <a:endParaRPr lang="en-IN" b="0" dirty="0">
              <a:latin typeface="+mn-lt"/>
            </a:endParaRPr>
          </a:p>
          <a:p>
            <a:r>
              <a:rPr lang="en-IN" i="1" dirty="0">
                <a:latin typeface="+mn-lt"/>
              </a:rPr>
              <a:t>&lt;Collect responses and explain&gt;</a:t>
            </a:r>
            <a:endParaRPr lang="en-IN" dirty="0">
              <a:latin typeface="+mn-lt"/>
            </a:endParaRPr>
          </a:p>
          <a:p>
            <a:pPr algn="l"/>
            <a:endParaRPr lang="en-IN" b="1" dirty="0">
              <a:latin typeface="+mn-lt"/>
            </a:endParaRPr>
          </a:p>
          <a:p>
            <a:pPr rtl="0" eaLnBrk="1" fontAlgn="t" latinLnBrk="0" hangingPunct="1"/>
            <a:r>
              <a:rPr lang="en-IN" b="1" dirty="0">
                <a:latin typeface="+mn-lt"/>
              </a:rPr>
              <a:t>Say</a:t>
            </a:r>
            <a:r>
              <a:rPr lang="en-IN" dirty="0">
                <a:latin typeface="+mn-lt"/>
              </a:rPr>
              <a:t>:</a:t>
            </a:r>
          </a:p>
          <a:p>
            <a:pPr rtl="0" eaLnBrk="1" fontAlgn="t" latinLnBrk="0" hangingPunct="1"/>
            <a:r>
              <a:rPr lang="en-IN" sz="1200" b="0" i="0" u="none" strike="noStrike" kern="1200" dirty="0">
                <a:solidFill>
                  <a:schemeClr val="tx1"/>
                </a:solidFill>
                <a:latin typeface="+mn-lt"/>
                <a:ea typeface="+mn-ea"/>
                <a:cs typeface="+mn-cs"/>
              </a:rPr>
              <a:t>We should find the co-ordinate x an y first.</a:t>
            </a:r>
          </a:p>
          <a:p>
            <a:pPr rtl="0" eaLnBrk="1" fontAlgn="t" latinLnBrk="0" hangingPunct="1"/>
            <a:r>
              <a:rPr lang="en-IN" sz="1200" b="0" i="0" u="none" strike="noStrike" kern="1200" dirty="0">
                <a:solidFill>
                  <a:schemeClr val="tx1"/>
                </a:solidFill>
                <a:latin typeface="+mn-lt"/>
                <a:ea typeface="+mn-ea"/>
                <a:cs typeface="+mn-cs"/>
              </a:rPr>
              <a:t>Let’s see point A. The x</a:t>
            </a:r>
            <a:r>
              <a:rPr lang="en-IN" sz="1200" b="0" i="0" u="none" strike="noStrike" kern="1200" baseline="0" dirty="0">
                <a:solidFill>
                  <a:schemeClr val="tx1"/>
                </a:solidFill>
                <a:latin typeface="+mn-lt"/>
                <a:ea typeface="+mn-ea"/>
                <a:cs typeface="+mn-cs"/>
              </a:rPr>
              <a:t> axis is -5 and the y axis is 5</a:t>
            </a:r>
          </a:p>
          <a:p>
            <a:pPr rtl="0" eaLnBrk="1" fontAlgn="t" latinLnBrk="0" hangingPunct="1"/>
            <a:r>
              <a:rPr lang="en-IN" sz="1200" b="0" i="0" u="none" strike="noStrike" kern="1200" baseline="0" dirty="0">
                <a:solidFill>
                  <a:schemeClr val="tx1"/>
                </a:solidFill>
                <a:latin typeface="+mn-lt"/>
                <a:ea typeface="+mn-ea"/>
                <a:cs typeface="+mn-cs"/>
              </a:rPr>
              <a:t>So, the co-ordinate is (-5,5)</a:t>
            </a:r>
          </a:p>
          <a:p>
            <a:pPr rtl="0" eaLnBrk="1" fontAlgn="t" latinLnBrk="0" hangingPunct="1"/>
            <a:endParaRPr lang="en-IN" sz="1200" b="0" i="0" u="none" strike="noStrike" kern="1200" baseline="0" dirty="0">
              <a:solidFill>
                <a:schemeClr val="tx1"/>
              </a:solidFill>
              <a:latin typeface="+mn-lt"/>
              <a:ea typeface="+mn-ea"/>
              <a:cs typeface="+mn-cs"/>
            </a:endParaRPr>
          </a:p>
          <a:p>
            <a:pPr rtl="0" eaLnBrk="1" fontAlgn="t" latinLnBrk="0" hangingPunct="1"/>
            <a:r>
              <a:rPr lang="en-IN" sz="1200" b="0" i="0" u="none" strike="noStrike" kern="1200" baseline="0" dirty="0">
                <a:solidFill>
                  <a:schemeClr val="tx1"/>
                </a:solidFill>
                <a:latin typeface="+mn-lt"/>
                <a:ea typeface="+mn-ea"/>
                <a:cs typeface="+mn-cs"/>
              </a:rPr>
              <a:t>Then point C. The x axis is 1 and y axis is 4.</a:t>
            </a:r>
          </a:p>
          <a:p>
            <a:pPr rtl="0" eaLnBrk="1" fontAlgn="t" latinLnBrk="0" hangingPunct="1"/>
            <a:r>
              <a:rPr lang="en-IN" sz="1200" b="0" i="0" u="none" strike="noStrike" kern="1200" baseline="0" dirty="0">
                <a:solidFill>
                  <a:schemeClr val="tx1"/>
                </a:solidFill>
                <a:latin typeface="+mn-lt"/>
                <a:ea typeface="+mn-ea"/>
                <a:cs typeface="+mn-cs"/>
              </a:rPr>
              <a:t>So, the coordinate is (1,4)</a:t>
            </a:r>
          </a:p>
          <a:p>
            <a:pPr rtl="0" eaLnBrk="1" fontAlgn="t" latinLnBrk="0" hangingPunct="1"/>
            <a:endParaRPr lang="en-IN" sz="1200" b="0" i="0" u="none" strike="noStrike" kern="1200" baseline="0" dirty="0">
              <a:solidFill>
                <a:schemeClr val="tx1"/>
              </a:solidFill>
              <a:latin typeface="+mn-lt"/>
              <a:ea typeface="+mn-ea"/>
              <a:cs typeface="+mn-cs"/>
            </a:endParaRPr>
          </a:p>
          <a:p>
            <a:pPr rtl="0" eaLnBrk="1" fontAlgn="t" latinLnBrk="0" hangingPunct="1"/>
            <a:r>
              <a:rPr lang="en-IN" sz="1200" b="0" i="0" u="none" strike="noStrike" kern="1200" baseline="0" dirty="0">
                <a:solidFill>
                  <a:schemeClr val="tx1"/>
                </a:solidFill>
                <a:latin typeface="+mn-lt"/>
                <a:ea typeface="+mn-ea"/>
                <a:cs typeface="+mn-cs"/>
              </a:rPr>
              <a:t>Then point E. The x-axis is 5 and the y-axis is 5.</a:t>
            </a:r>
          </a:p>
          <a:p>
            <a:pPr rtl="0" eaLnBrk="1" fontAlgn="t" latinLnBrk="0" hangingPunct="1"/>
            <a:r>
              <a:rPr lang="en-IN" sz="1200" b="0" i="0" u="none" strike="noStrike" kern="1200" baseline="0" dirty="0">
                <a:solidFill>
                  <a:schemeClr val="tx1"/>
                </a:solidFill>
                <a:latin typeface="+mn-lt"/>
                <a:ea typeface="+mn-ea"/>
                <a:cs typeface="+mn-cs"/>
              </a:rPr>
              <a:t>So, the coordinate is (5,5)</a:t>
            </a:r>
            <a:endParaRPr lang="en-US" sz="1200" b="0" i="0" u="none" strike="noStrike" kern="1200" dirty="0">
              <a:solidFill>
                <a:schemeClr val="tx1"/>
              </a:solidFill>
              <a:latin typeface="+mn-lt"/>
              <a:ea typeface="+mn-ea"/>
              <a:cs typeface="+mn-cs"/>
            </a:endParaRPr>
          </a:p>
          <a:p>
            <a:pPr algn="l"/>
            <a:endParaRPr lang="en-IN" dirty="0"/>
          </a:p>
        </p:txBody>
      </p:sp>
      <p:sp>
        <p:nvSpPr>
          <p:cNvPr id="4" name="Slide Number Placeholder 3"/>
          <p:cNvSpPr>
            <a:spLocks noGrp="1"/>
          </p:cNvSpPr>
          <p:nvPr>
            <p:ph type="sldNum" sz="quarter" idx="5"/>
          </p:nvPr>
        </p:nvSpPr>
        <p:spPr/>
        <p:txBody>
          <a:bodyPr/>
          <a:lstStyle/>
          <a:p>
            <a:fld id="{BAFE4E77-C98E-49E6-A9A5-44E74AD49E25}" type="slidenum">
              <a:rPr lang="en-IN" smtClean="0"/>
              <a:pPr/>
              <a:t>6</a:t>
            </a:fld>
            <a:endParaRPr lang="en-IN"/>
          </a:p>
        </p:txBody>
      </p:sp>
    </p:spTree>
    <p:extLst>
      <p:ext uri="{BB962C8B-B14F-4D97-AF65-F5344CB8AC3E}">
        <p14:creationId xmlns:p14="http://schemas.microsoft.com/office/powerpoint/2010/main" val="3550484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mn-lt"/>
              </a:rPr>
              <a:t>Ask</a:t>
            </a:r>
            <a:r>
              <a:rPr lang="en-IN" b="0" dirty="0">
                <a:latin typeface="+mn-lt"/>
              </a:rPr>
              <a:t>: </a:t>
            </a:r>
            <a:r>
              <a:rPr lang="en-US" sz="1200" b="0" dirty="0"/>
              <a:t>Find the coordinates of the point according to the given location.</a:t>
            </a:r>
          </a:p>
          <a:p>
            <a:r>
              <a:rPr lang="en-US" sz="1200" b="0" dirty="0"/>
              <a:t>Point F is located 3 units to the right and 5 units above the origin.</a:t>
            </a:r>
          </a:p>
          <a:p>
            <a:r>
              <a:rPr lang="en-IN" i="1" dirty="0">
                <a:latin typeface="+mn-lt"/>
              </a:rPr>
              <a:t>&lt;Collect responses and explain&gt;</a:t>
            </a:r>
            <a:endParaRPr lang="en-IN" dirty="0">
              <a:latin typeface="+mn-lt"/>
            </a:endParaRPr>
          </a:p>
          <a:p>
            <a:pPr algn="l"/>
            <a:endParaRPr lang="en-IN" b="1"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1" dirty="0">
                <a:latin typeface="+mn-lt"/>
              </a:rPr>
              <a:t>Say</a:t>
            </a:r>
            <a:r>
              <a:rPr lang="en-IN" dirty="0">
                <a:latin typeface="+mn-lt"/>
              </a:rPr>
              <a:t>: c) </a:t>
            </a:r>
            <a:r>
              <a:rPr lang="en-US" sz="1200" i="0" dirty="0">
                <a:effectLst/>
                <a:latin typeface="Myriad Pro" panose="020B0503030403020204"/>
              </a:rPr>
              <a:t>Social issues. It affects</a:t>
            </a:r>
            <a:r>
              <a:rPr lang="en-US" sz="1200" i="0" baseline="0" dirty="0">
                <a:effectLst/>
                <a:latin typeface="Myriad Pro" panose="020B0503030403020204"/>
              </a:rPr>
              <a:t> a major part of our population which is a reason for p</a:t>
            </a:r>
            <a:r>
              <a:rPr lang="en-US" sz="1200" i="0" dirty="0">
                <a:effectLst/>
                <a:latin typeface="Myriad Pro" panose="020B0503030403020204"/>
              </a:rPr>
              <a:t>oor health in humans.</a:t>
            </a:r>
          </a:p>
          <a:p>
            <a:pPr algn="l"/>
            <a:endParaRPr lang="en-IN" dirty="0">
              <a:latin typeface="+mn-lt"/>
            </a:endParaRPr>
          </a:p>
          <a:p>
            <a:pPr algn="l"/>
            <a:endParaRPr lang="en-IN"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latin typeface="+mn-lt"/>
            </a:endParaRPr>
          </a:p>
          <a:p>
            <a:pPr algn="l"/>
            <a:endParaRPr lang="en-IN" dirty="0">
              <a:latin typeface="+mn-lt"/>
            </a:endParaRPr>
          </a:p>
          <a:p>
            <a:pPr algn="l"/>
            <a:endParaRPr lang="en-IN" dirty="0"/>
          </a:p>
        </p:txBody>
      </p:sp>
      <p:sp>
        <p:nvSpPr>
          <p:cNvPr id="4" name="Slide Number Placeholder 3"/>
          <p:cNvSpPr>
            <a:spLocks noGrp="1"/>
          </p:cNvSpPr>
          <p:nvPr>
            <p:ph type="sldNum" sz="quarter" idx="5"/>
          </p:nvPr>
        </p:nvSpPr>
        <p:spPr/>
        <p:txBody>
          <a:bodyPr/>
          <a:lstStyle/>
          <a:p>
            <a:fld id="{BAFE4E77-C98E-49E6-A9A5-44E74AD49E25}" type="slidenum">
              <a:rPr lang="en-IN" smtClean="0"/>
              <a:pPr/>
              <a:t>7</a:t>
            </a:fld>
            <a:endParaRPr lang="en-IN"/>
          </a:p>
        </p:txBody>
      </p:sp>
    </p:spTree>
    <p:extLst>
      <p:ext uri="{BB962C8B-B14F-4D97-AF65-F5344CB8AC3E}">
        <p14:creationId xmlns:p14="http://schemas.microsoft.com/office/powerpoint/2010/main" val="168252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t>Ask</a:t>
            </a:r>
            <a:r>
              <a:rPr lang="en-IN" dirty="0"/>
              <a:t>: </a:t>
            </a:r>
            <a:r>
              <a:rPr lang="en-US" sz="1200" b="1" dirty="0">
                <a:latin typeface="Myriad Pro" panose="020B0503030403020204"/>
              </a:rPr>
              <a:t>How many axis (axes) are necessary to describe the position of photo frame on the wall</a:t>
            </a:r>
            <a:r>
              <a:rPr lang="en-US" sz="1200" b="1" i="0" dirty="0">
                <a:effectLst/>
                <a:latin typeface="Myriad Pro" panose="020B0503030403020204"/>
              </a:rPr>
              <a:t>?</a:t>
            </a:r>
          </a:p>
          <a:p>
            <a:r>
              <a:rPr lang="en-IN" i="1" dirty="0"/>
              <a:t>&lt;Collect responses and explain&gt;</a:t>
            </a:r>
          </a:p>
          <a:p>
            <a:endParaRPr lang="en-IN" dirty="0"/>
          </a:p>
          <a:p>
            <a:pPr algn="l"/>
            <a:r>
              <a:rPr lang="en-IN" b="1" dirty="0"/>
              <a:t>Say</a:t>
            </a:r>
            <a:r>
              <a:rPr lang="en-IN" b="0" dirty="0"/>
              <a:t>:</a:t>
            </a:r>
            <a:r>
              <a:rPr lang="en-IN" b="0" baseline="0" dirty="0"/>
              <a:t> That’s correct. We need two axes, that is x-axis and y-axis to describe the position of photo frame on the wall.</a:t>
            </a:r>
            <a:endParaRPr lang="en-IN" b="0" dirty="0"/>
          </a:p>
        </p:txBody>
      </p:sp>
      <p:sp>
        <p:nvSpPr>
          <p:cNvPr id="4" name="Slide Number Placeholder 3"/>
          <p:cNvSpPr>
            <a:spLocks noGrp="1"/>
          </p:cNvSpPr>
          <p:nvPr>
            <p:ph type="sldNum" sz="quarter" idx="5"/>
          </p:nvPr>
        </p:nvSpPr>
        <p:spPr/>
        <p:txBody>
          <a:bodyPr/>
          <a:lstStyle/>
          <a:p>
            <a:fld id="{BAFE4E77-C98E-49E6-A9A5-44E74AD49E25}" type="slidenum">
              <a:rPr lang="en-IN" smtClean="0"/>
              <a:pPr/>
              <a:t>8</a:t>
            </a:fld>
            <a:endParaRPr lang="en-IN"/>
          </a:p>
        </p:txBody>
      </p:sp>
    </p:spTree>
    <p:extLst>
      <p:ext uri="{BB962C8B-B14F-4D97-AF65-F5344CB8AC3E}">
        <p14:creationId xmlns:p14="http://schemas.microsoft.com/office/powerpoint/2010/main" val="687105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&lt;</a:t>
            </a:r>
            <a:r>
              <a:rPr lang="en-IN" b="0" i="1" dirty="0"/>
              <a:t>Let them solve and share their answers.</a:t>
            </a:r>
            <a:r>
              <a:rPr lang="en-IN" b="0" dirty="0"/>
              <a:t>&gt;</a:t>
            </a:r>
          </a:p>
          <a:p>
            <a:endParaRPr lang="en-IN" b="0" dirty="0"/>
          </a:p>
          <a:p>
            <a:r>
              <a:rPr lang="en-IN" b="0" dirty="0"/>
              <a:t>Answer:</a:t>
            </a:r>
            <a:r>
              <a:rPr lang="en-IN" b="0" baseline="0" dirty="0"/>
              <a:t> Triangle lies in the coordinate (4,5)</a:t>
            </a:r>
            <a:endParaRPr lang="en-IN" b="0" dirty="0"/>
          </a:p>
        </p:txBody>
      </p:sp>
      <p:sp>
        <p:nvSpPr>
          <p:cNvPr id="4" name="Slide Number Placeholder 3"/>
          <p:cNvSpPr>
            <a:spLocks noGrp="1"/>
          </p:cNvSpPr>
          <p:nvPr>
            <p:ph type="sldNum" sz="quarter" idx="5"/>
          </p:nvPr>
        </p:nvSpPr>
        <p:spPr/>
        <p:txBody>
          <a:bodyPr/>
          <a:lstStyle/>
          <a:p>
            <a:fld id="{C8FE3AD5-65D6-46CE-A505-63DD29195FDB}" type="slidenum">
              <a:rPr lang="en-IN" smtClean="0"/>
              <a:pPr/>
              <a:t>9</a:t>
            </a:fld>
            <a:endParaRPr lang="en-IN"/>
          </a:p>
        </p:txBody>
      </p:sp>
    </p:spTree>
    <p:extLst>
      <p:ext uri="{BB962C8B-B14F-4D97-AF65-F5344CB8AC3E}">
        <p14:creationId xmlns:p14="http://schemas.microsoft.com/office/powerpoint/2010/main" val="3073341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B59C-B1B9-474E-91F3-9ABF61309F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3779CA-EB1F-45D2-95C6-813E58C74D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DDF3F52-9890-4DE5-976C-B012E7F64623}"/>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5" name="Footer Placeholder 4">
            <a:extLst>
              <a:ext uri="{FF2B5EF4-FFF2-40B4-BE49-F238E27FC236}">
                <a16:creationId xmlns:a16="http://schemas.microsoft.com/office/drawing/2014/main" id="{0856B537-1EF7-4904-A761-F65B15123F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4B2044-6C37-4B48-893A-0C635721DE53}"/>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2963078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175E-2BE8-47E9-AF0F-7901833DE5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178018-C3A6-40F0-91E1-0690E53234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F914B3-E6A6-4889-BD1D-A5ACAF1806E5}"/>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5" name="Footer Placeholder 4">
            <a:extLst>
              <a:ext uri="{FF2B5EF4-FFF2-40B4-BE49-F238E27FC236}">
                <a16:creationId xmlns:a16="http://schemas.microsoft.com/office/drawing/2014/main" id="{0B381A2C-B9C1-4FC8-A2C5-9E595515DF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56B7D1-8EF7-4F67-B727-39FCD9E7F75D}"/>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368185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10013E-E388-4CD4-B79C-5A18B9C62B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FC2238-E036-418A-B492-A20D654C8F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919690-E860-4239-BBAE-83854A83BD9F}"/>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5" name="Footer Placeholder 4">
            <a:extLst>
              <a:ext uri="{FF2B5EF4-FFF2-40B4-BE49-F238E27FC236}">
                <a16:creationId xmlns:a16="http://schemas.microsoft.com/office/drawing/2014/main" id="{75BC703E-24CB-449E-9EA4-847C36DF1D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F44498-B52E-41F4-A502-C53D6A139050}"/>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186866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ECB54-5CF0-4FC0-A13E-1B2F50C866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9812F4-7A4B-453F-A192-EC3B8D0FBB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D3F44-DECB-4F57-BBC8-6B3BE624ECD7}"/>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5" name="Footer Placeholder 4">
            <a:extLst>
              <a:ext uri="{FF2B5EF4-FFF2-40B4-BE49-F238E27FC236}">
                <a16:creationId xmlns:a16="http://schemas.microsoft.com/office/drawing/2014/main" id="{D068A69E-8C7A-4458-838D-0B3EAFE0A7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C852F1-5307-45C8-BA22-6292104B6828}"/>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131473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D3CAC-4211-43ED-AEFF-E3C3E04024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A4C423-306D-4F85-834F-2DDEB44B38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61AAF-7DEE-46AA-A48B-936896AAF28D}"/>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5" name="Footer Placeholder 4">
            <a:extLst>
              <a:ext uri="{FF2B5EF4-FFF2-40B4-BE49-F238E27FC236}">
                <a16:creationId xmlns:a16="http://schemas.microsoft.com/office/drawing/2014/main" id="{442564DB-D380-492E-BDA4-4B268E37F6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F2EF79-802E-4D6E-8A3E-3F01DF189EF6}"/>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1057494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35-C34F-4D1B-84E3-933019981D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3ED77A-B9BD-4611-80D4-5BE42D279A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F09E6C-DFC3-441A-A186-BDE632C38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F4DEC2-5360-48C0-A94A-B59ECA86C4F3}"/>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6" name="Footer Placeholder 5">
            <a:extLst>
              <a:ext uri="{FF2B5EF4-FFF2-40B4-BE49-F238E27FC236}">
                <a16:creationId xmlns:a16="http://schemas.microsoft.com/office/drawing/2014/main" id="{8D063635-C6BB-49E1-93A1-D08FB03AD9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DB0DDD-6ED4-41DF-B8D6-89B5D349EB3E}"/>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2022944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5213-AE2A-455C-9571-50893299F3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DCF45B-17D7-4B29-9A43-9968A33B3B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8E5F3E-B82F-48CE-8D70-9C457EE6A3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C9968E5-00D5-4527-95CB-4CB50B3BA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21800B-0874-4A94-A78F-D366330BFE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A6E020-AE7F-49ED-8D3E-3B24992B70AE}"/>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8" name="Footer Placeholder 7">
            <a:extLst>
              <a:ext uri="{FF2B5EF4-FFF2-40B4-BE49-F238E27FC236}">
                <a16:creationId xmlns:a16="http://schemas.microsoft.com/office/drawing/2014/main" id="{F39AFA47-F001-48D9-A8DC-5EB754497D0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340C57-A4A8-46C0-9B19-5BC7CBE7D015}"/>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81098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191F-408C-4D00-8370-6A817EF454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8B9FB0-2E7F-4629-AFF6-7DE87BEEE4BF}"/>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4" name="Footer Placeholder 3">
            <a:extLst>
              <a:ext uri="{FF2B5EF4-FFF2-40B4-BE49-F238E27FC236}">
                <a16:creationId xmlns:a16="http://schemas.microsoft.com/office/drawing/2014/main" id="{CEC7C812-F5F8-45F1-9BDE-037C47B8B6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C069BB-A6E3-446A-9057-5BD0F9F9E376}"/>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2072033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58262D-83EF-4A65-B9AC-D7805FB10904}"/>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3" name="Footer Placeholder 2">
            <a:extLst>
              <a:ext uri="{FF2B5EF4-FFF2-40B4-BE49-F238E27FC236}">
                <a16:creationId xmlns:a16="http://schemas.microsoft.com/office/drawing/2014/main" id="{21D5457E-0B76-48F3-84E1-5456DAA4A6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306B5D-4674-4E56-9E1A-F5EC20942946}"/>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49717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F646-EC03-45EA-8B19-F88A4829F6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908663-47C6-4D88-B85C-23418B3D9F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2F7717-64C4-4F15-957F-809993377E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42549-19BD-49A8-93F5-632E1AEB5212}"/>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6" name="Footer Placeholder 5">
            <a:extLst>
              <a:ext uri="{FF2B5EF4-FFF2-40B4-BE49-F238E27FC236}">
                <a16:creationId xmlns:a16="http://schemas.microsoft.com/office/drawing/2014/main" id="{B9214E8D-3F69-49EA-AE94-8876A0ED54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620E4C-F708-4002-8A92-8FF921A9D5C3}"/>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357568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AC6E-0567-4EA8-8948-A0DC00E359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1893C5-375D-4942-9997-BA248FEB2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1EEA8A-7E12-4E5B-A739-F9E596C11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C461F-C2D9-43CC-AAD5-C7EA79F420DE}"/>
              </a:ext>
            </a:extLst>
          </p:cNvPr>
          <p:cNvSpPr>
            <a:spLocks noGrp="1"/>
          </p:cNvSpPr>
          <p:nvPr>
            <p:ph type="dt" sz="half" idx="10"/>
          </p:nvPr>
        </p:nvSpPr>
        <p:spPr/>
        <p:txBody>
          <a:bodyPr/>
          <a:lstStyle/>
          <a:p>
            <a:fld id="{59D24204-CCC2-4235-90BE-685FECC1E3B5}" type="datetimeFigureOut">
              <a:rPr lang="en-IN" smtClean="0"/>
              <a:pPr/>
              <a:t>11-02-2023</a:t>
            </a:fld>
            <a:endParaRPr lang="en-IN"/>
          </a:p>
        </p:txBody>
      </p:sp>
      <p:sp>
        <p:nvSpPr>
          <p:cNvPr id="6" name="Footer Placeholder 5">
            <a:extLst>
              <a:ext uri="{FF2B5EF4-FFF2-40B4-BE49-F238E27FC236}">
                <a16:creationId xmlns:a16="http://schemas.microsoft.com/office/drawing/2014/main" id="{A7C122F7-AF88-4C3D-89D4-DDE28DFE4B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6099EB-C7F1-4587-AA2C-4CEE92BA6BBC}"/>
              </a:ext>
            </a:extLst>
          </p:cNvPr>
          <p:cNvSpPr>
            <a:spLocks noGrp="1"/>
          </p:cNvSpPr>
          <p:nvPr>
            <p:ph type="sldNum" sz="quarter" idx="12"/>
          </p:nvPr>
        </p:nvSpPr>
        <p:spPr/>
        <p:txBody>
          <a:bodyPr/>
          <a:lstStyle/>
          <a:p>
            <a:fld id="{21B2F464-45AE-4447-A6D4-FB00F2B8E1E3}" type="slidenum">
              <a:rPr lang="en-IN" smtClean="0"/>
              <a:pPr/>
              <a:t>‹#›</a:t>
            </a:fld>
            <a:endParaRPr lang="en-IN"/>
          </a:p>
        </p:txBody>
      </p:sp>
    </p:spTree>
    <p:extLst>
      <p:ext uri="{BB962C8B-B14F-4D97-AF65-F5344CB8AC3E}">
        <p14:creationId xmlns:p14="http://schemas.microsoft.com/office/powerpoint/2010/main" val="2751549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CCB42A-ED78-4E52-AEE0-6BFAB38586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4E4DB9-EEB9-4D2B-9482-4CEF9A9AA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91D9EE-CD44-4CE9-A492-206E2A1538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24204-CCC2-4235-90BE-685FECC1E3B5}" type="datetimeFigureOut">
              <a:rPr lang="en-IN" smtClean="0"/>
              <a:pPr/>
              <a:t>11-02-2023</a:t>
            </a:fld>
            <a:endParaRPr lang="en-IN"/>
          </a:p>
        </p:txBody>
      </p:sp>
      <p:sp>
        <p:nvSpPr>
          <p:cNvPr id="5" name="Footer Placeholder 4">
            <a:extLst>
              <a:ext uri="{FF2B5EF4-FFF2-40B4-BE49-F238E27FC236}">
                <a16:creationId xmlns:a16="http://schemas.microsoft.com/office/drawing/2014/main" id="{001471B0-1277-4036-B1B6-82BEB92DF3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9110F01-549B-41DC-AC4D-E9E975A52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2F464-45AE-4447-A6D4-FB00F2B8E1E3}" type="slidenum">
              <a:rPr lang="en-IN" smtClean="0"/>
              <a:pPr/>
              <a:t>‹#›</a:t>
            </a:fld>
            <a:endParaRPr lang="en-IN"/>
          </a:p>
        </p:txBody>
      </p:sp>
    </p:spTree>
    <p:extLst>
      <p:ext uri="{BB962C8B-B14F-4D97-AF65-F5344CB8AC3E}">
        <p14:creationId xmlns:p14="http://schemas.microsoft.com/office/powerpoint/2010/main" val="1533422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3C260-8455-4A50-8AD3-A726A28887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2175BC0D-1044-48D9-9730-A9DF9CB928C8}"/>
              </a:ext>
            </a:extLst>
          </p:cNvPr>
          <p:cNvSpPr txBox="1"/>
          <p:nvPr/>
        </p:nvSpPr>
        <p:spPr>
          <a:xfrm>
            <a:off x="1062228" y="3198368"/>
            <a:ext cx="10438606" cy="923330"/>
          </a:xfrm>
          <a:prstGeom prst="rect">
            <a:avLst/>
          </a:prstGeom>
          <a:noFill/>
        </p:spPr>
        <p:txBody>
          <a:bodyPr wrap="square" rtlCol="0">
            <a:spAutoFit/>
          </a:bodyPr>
          <a:lstStyle/>
          <a:p>
            <a:r>
              <a:rPr lang="en-US" sz="5400" b="1" dirty="0">
                <a:solidFill>
                  <a:schemeClr val="bg1"/>
                </a:solidFill>
                <a:latin typeface="Myriad Pro" panose="020B0503030403020204" pitchFamily="34" charset="0"/>
              </a:rPr>
              <a:t>Position of a Point in a Plane</a:t>
            </a:r>
            <a:endParaRPr lang="en-IN" sz="5400" b="1" dirty="0">
              <a:solidFill>
                <a:schemeClr val="bg1"/>
              </a:solidFill>
              <a:latin typeface="Myriad Pro" panose="020B0503030403020204" pitchFamily="34" charset="0"/>
            </a:endParaRPr>
          </a:p>
        </p:txBody>
      </p:sp>
      <p:sp>
        <p:nvSpPr>
          <p:cNvPr id="6" name="TextBox 5">
            <a:extLst>
              <a:ext uri="{FF2B5EF4-FFF2-40B4-BE49-F238E27FC236}">
                <a16:creationId xmlns:a16="http://schemas.microsoft.com/office/drawing/2014/main" id="{CBD101F9-811F-4ABD-AF1D-E2743899BCFA}"/>
              </a:ext>
            </a:extLst>
          </p:cNvPr>
          <p:cNvSpPr txBox="1"/>
          <p:nvPr/>
        </p:nvSpPr>
        <p:spPr>
          <a:xfrm>
            <a:off x="1049531" y="5166923"/>
            <a:ext cx="10092937" cy="1169551"/>
          </a:xfrm>
          <a:prstGeom prst="rect">
            <a:avLst/>
          </a:prstGeom>
          <a:noFill/>
        </p:spPr>
        <p:txBody>
          <a:bodyPr wrap="square" rtlCol="0">
            <a:spAutoFit/>
          </a:bodyPr>
          <a:lstStyle/>
          <a:p>
            <a:pPr marL="1262063" indent="-1262063"/>
            <a:r>
              <a:rPr lang="en-US" sz="3500" dirty="0">
                <a:solidFill>
                  <a:srgbClr val="FFC600"/>
                </a:solidFill>
                <a:latin typeface="Myriad Pro" panose="020B0503030403020204" pitchFamily="34" charset="0"/>
              </a:rPr>
              <a:t>Ch 3: How do you describe the position of the photo-frame on the wall to another person? </a:t>
            </a:r>
            <a:endParaRPr lang="en-IN" sz="3500" dirty="0">
              <a:solidFill>
                <a:srgbClr val="FFC600"/>
              </a:solidFill>
              <a:latin typeface="Myriad Pro" panose="020B0503030403020204" pitchFamily="34" charset="0"/>
            </a:endParaRPr>
          </a:p>
        </p:txBody>
      </p:sp>
      <p:sp>
        <p:nvSpPr>
          <p:cNvPr id="2" name="TextBox 1">
            <a:extLst>
              <a:ext uri="{FF2B5EF4-FFF2-40B4-BE49-F238E27FC236}">
                <a16:creationId xmlns:a16="http://schemas.microsoft.com/office/drawing/2014/main" id="{37A91133-AE92-3961-991A-F2C4223BAC66}"/>
              </a:ext>
            </a:extLst>
          </p:cNvPr>
          <p:cNvSpPr txBox="1"/>
          <p:nvPr/>
        </p:nvSpPr>
        <p:spPr>
          <a:xfrm>
            <a:off x="3941805" y="1062681"/>
            <a:ext cx="3672608" cy="830997"/>
          </a:xfrm>
          <a:prstGeom prst="rect">
            <a:avLst/>
          </a:prstGeom>
          <a:noFill/>
        </p:spPr>
        <p:txBody>
          <a:bodyPr wrap="none" rtlCol="0">
            <a:spAutoFit/>
          </a:bodyPr>
          <a:lstStyle/>
          <a:p>
            <a:r>
              <a:rPr lang="en-US" sz="4800" dirty="0">
                <a:solidFill>
                  <a:srgbClr val="FF0000"/>
                </a:solidFill>
              </a:rPr>
              <a:t>SAMPLE ONLY</a:t>
            </a:r>
            <a:endParaRPr lang="en-IN" sz="4800" dirty="0">
              <a:solidFill>
                <a:srgbClr val="FF0000"/>
              </a:solidFill>
            </a:endParaRPr>
          </a:p>
        </p:txBody>
      </p:sp>
    </p:spTree>
    <p:extLst>
      <p:ext uri="{BB962C8B-B14F-4D97-AF65-F5344CB8AC3E}">
        <p14:creationId xmlns:p14="http://schemas.microsoft.com/office/powerpoint/2010/main" val="1949530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3C260-8455-4A50-8AD3-A726A28887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D6E31DC-DE17-48D7-BF9F-1465F8E48E96}"/>
              </a:ext>
            </a:extLst>
          </p:cNvPr>
          <p:cNvSpPr txBox="1"/>
          <p:nvPr/>
        </p:nvSpPr>
        <p:spPr>
          <a:xfrm>
            <a:off x="2343267" y="178021"/>
            <a:ext cx="4950266" cy="707886"/>
          </a:xfrm>
          <a:prstGeom prst="rect">
            <a:avLst/>
          </a:prstGeom>
          <a:noFill/>
        </p:spPr>
        <p:txBody>
          <a:bodyPr wrap="square" rtlCol="0">
            <a:spAutoFit/>
          </a:bodyPr>
          <a:lstStyle/>
          <a:p>
            <a:r>
              <a:rPr lang="en-US" sz="4000" b="1" dirty="0">
                <a:solidFill>
                  <a:schemeClr val="tx1">
                    <a:lumMod val="95000"/>
                    <a:lumOff val="5000"/>
                  </a:schemeClr>
                </a:solidFill>
                <a:latin typeface="Myriad Pro" panose="020B0503030403020204" pitchFamily="34" charset="0"/>
              </a:rPr>
              <a:t>You Answer. </a:t>
            </a:r>
            <a:endParaRPr lang="en-IN" sz="4000" b="1" dirty="0">
              <a:solidFill>
                <a:schemeClr val="tx1">
                  <a:lumMod val="95000"/>
                  <a:lumOff val="5000"/>
                </a:schemeClr>
              </a:solidFill>
              <a:latin typeface="Myriad Pro" panose="020B0503030403020204" pitchFamily="34" charset="0"/>
            </a:endParaRPr>
          </a:p>
        </p:txBody>
      </p:sp>
      <p:cxnSp>
        <p:nvCxnSpPr>
          <p:cNvPr id="14" name="Straight Connector 13">
            <a:extLst>
              <a:ext uri="{FF2B5EF4-FFF2-40B4-BE49-F238E27FC236}">
                <a16:creationId xmlns:a16="http://schemas.microsoft.com/office/drawing/2014/main" id="{67BC53F2-34BC-4CA4-9A65-F64E6DE0E792}"/>
              </a:ext>
            </a:extLst>
          </p:cNvPr>
          <p:cNvCxnSpPr>
            <a:cxnSpLocks/>
          </p:cNvCxnSpPr>
          <p:nvPr/>
        </p:nvCxnSpPr>
        <p:spPr>
          <a:xfrm>
            <a:off x="1876926" y="0"/>
            <a:ext cx="0" cy="68580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AED5FF9A-A672-4F21-B443-B2E2A09BB3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22831" y="2244576"/>
            <a:ext cx="1225298" cy="1225298"/>
          </a:xfrm>
          <a:prstGeom prst="rect">
            <a:avLst/>
          </a:prstGeom>
        </p:spPr>
      </p:pic>
      <p:grpSp>
        <p:nvGrpSpPr>
          <p:cNvPr id="50" name="Group 49">
            <a:extLst>
              <a:ext uri="{FF2B5EF4-FFF2-40B4-BE49-F238E27FC236}">
                <a16:creationId xmlns:a16="http://schemas.microsoft.com/office/drawing/2014/main" id="{E8706C6B-B153-4F81-9056-CDA0CC2A8B04}"/>
              </a:ext>
            </a:extLst>
          </p:cNvPr>
          <p:cNvGrpSpPr/>
          <p:nvPr/>
        </p:nvGrpSpPr>
        <p:grpSpPr>
          <a:xfrm>
            <a:off x="0" y="2"/>
            <a:ext cx="477077" cy="6857998"/>
            <a:chOff x="1" y="2"/>
            <a:chExt cx="674557" cy="6857998"/>
          </a:xfrm>
          <a:solidFill>
            <a:schemeClr val="accent3">
              <a:lumMod val="60000"/>
              <a:lumOff val="40000"/>
            </a:schemeClr>
          </a:solidFill>
        </p:grpSpPr>
        <p:sp>
          <p:nvSpPr>
            <p:cNvPr id="51" name="Rectangle: Rounded Corners 50">
              <a:extLst>
                <a:ext uri="{FF2B5EF4-FFF2-40B4-BE49-F238E27FC236}">
                  <a16:creationId xmlns:a16="http://schemas.microsoft.com/office/drawing/2014/main" id="{839453DB-E1A2-4BF8-81F1-8699CF58316D}"/>
                </a:ext>
              </a:extLst>
            </p:cNvPr>
            <p:cNvSpPr/>
            <p:nvPr/>
          </p:nvSpPr>
          <p:spPr>
            <a:xfrm rot="16200000">
              <a:off x="-234219" y="234222"/>
              <a:ext cx="1142997" cy="674557"/>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Remember</a:t>
              </a:r>
            </a:p>
          </p:txBody>
        </p:sp>
        <p:sp>
          <p:nvSpPr>
            <p:cNvPr id="52" name="Rectangle: Rounded Corners 51">
              <a:extLst>
                <a:ext uri="{FF2B5EF4-FFF2-40B4-BE49-F238E27FC236}">
                  <a16:creationId xmlns:a16="http://schemas.microsoft.com/office/drawing/2014/main" id="{B3D059FC-4F9D-4565-89F0-858D77C4591F}"/>
                </a:ext>
              </a:extLst>
            </p:cNvPr>
            <p:cNvSpPr/>
            <p:nvPr/>
          </p:nvSpPr>
          <p:spPr>
            <a:xfrm rot="16200000">
              <a:off x="-234219" y="1377221"/>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Life Connect</a:t>
              </a:r>
              <a:endParaRPr lang="en-IN" sz="1200" b="0" i="0" dirty="0">
                <a:solidFill>
                  <a:schemeClr val="bg1"/>
                </a:solidFill>
                <a:effectLst/>
                <a:latin typeface="Segoe UI" panose="020B0502040204020203" pitchFamily="34" charset="0"/>
              </a:endParaRPr>
            </a:p>
          </p:txBody>
        </p:sp>
        <p:sp>
          <p:nvSpPr>
            <p:cNvPr id="53" name="Rectangle: Rounded Corners 52">
              <a:extLst>
                <a:ext uri="{FF2B5EF4-FFF2-40B4-BE49-F238E27FC236}">
                  <a16:creationId xmlns:a16="http://schemas.microsoft.com/office/drawing/2014/main" id="{687872EC-9197-429F-9C9A-432EB8D0F66B}"/>
                </a:ext>
              </a:extLst>
            </p:cNvPr>
            <p:cNvSpPr/>
            <p:nvPr/>
          </p:nvSpPr>
          <p:spPr>
            <a:xfrm rot="16200000">
              <a:off x="-234219" y="2520221"/>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Concept Explanation</a:t>
              </a:r>
              <a:endParaRPr lang="en-IN" sz="1200" b="0" i="0" dirty="0">
                <a:solidFill>
                  <a:schemeClr val="bg1"/>
                </a:solidFill>
                <a:effectLst/>
                <a:latin typeface="Segoe UI" panose="020B0502040204020203" pitchFamily="34" charset="0"/>
              </a:endParaRPr>
            </a:p>
          </p:txBody>
        </p:sp>
        <p:sp>
          <p:nvSpPr>
            <p:cNvPr id="54" name="Rectangle: Rounded Corners 53">
              <a:extLst>
                <a:ext uri="{FF2B5EF4-FFF2-40B4-BE49-F238E27FC236}">
                  <a16:creationId xmlns:a16="http://schemas.microsoft.com/office/drawing/2014/main" id="{D2338F16-ED9C-4944-9AF1-5D5174449878}"/>
                </a:ext>
              </a:extLst>
            </p:cNvPr>
            <p:cNvSpPr/>
            <p:nvPr/>
          </p:nvSpPr>
          <p:spPr>
            <a:xfrm rot="16200000">
              <a:off x="-234219" y="3663222"/>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Guided Practice</a:t>
              </a:r>
            </a:p>
          </p:txBody>
        </p:sp>
        <p:sp>
          <p:nvSpPr>
            <p:cNvPr id="55" name="Rectangle: Rounded Corners 54">
              <a:extLst>
                <a:ext uri="{FF2B5EF4-FFF2-40B4-BE49-F238E27FC236}">
                  <a16:creationId xmlns:a16="http://schemas.microsoft.com/office/drawing/2014/main" id="{0B9D275E-9C13-4E52-8036-5AC28826C510}"/>
                </a:ext>
              </a:extLst>
            </p:cNvPr>
            <p:cNvSpPr/>
            <p:nvPr/>
          </p:nvSpPr>
          <p:spPr>
            <a:xfrm rot="16200000">
              <a:off x="-234219" y="4806222"/>
              <a:ext cx="1142997" cy="674557"/>
            </a:xfrm>
            <a:prstGeom prst="roundRect">
              <a:avLst/>
            </a:prstGeom>
            <a:solidFill>
              <a:srgbClr val="FFC6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tx1"/>
                  </a:solidFill>
                  <a:effectLst/>
                  <a:latin typeface="Segoe UI" panose="020B0502040204020203" pitchFamily="34" charset="0"/>
                </a:rPr>
                <a:t>Independent</a:t>
              </a:r>
              <a:r>
                <a:rPr lang="en-IN" sz="1200" b="0" i="0" dirty="0">
                  <a:solidFill>
                    <a:schemeClr val="bg1"/>
                  </a:solidFill>
                  <a:effectLst/>
                  <a:latin typeface="Segoe UI" panose="020B0502040204020203" pitchFamily="34" charset="0"/>
                </a:rPr>
                <a:t> </a:t>
              </a:r>
              <a:r>
                <a:rPr lang="en-IN" sz="1200" b="0" i="0" dirty="0">
                  <a:solidFill>
                    <a:schemeClr val="tx1"/>
                  </a:solidFill>
                  <a:effectLst/>
                  <a:latin typeface="Segoe UI" panose="020B0502040204020203" pitchFamily="34" charset="0"/>
                </a:rPr>
                <a:t>Practice</a:t>
              </a:r>
            </a:p>
          </p:txBody>
        </p:sp>
        <p:sp>
          <p:nvSpPr>
            <p:cNvPr id="56" name="Rectangle: Rounded Corners 55">
              <a:extLst>
                <a:ext uri="{FF2B5EF4-FFF2-40B4-BE49-F238E27FC236}">
                  <a16:creationId xmlns:a16="http://schemas.microsoft.com/office/drawing/2014/main" id="{B17391BB-F8DA-4F32-B690-94F77B71444F}"/>
                </a:ext>
              </a:extLst>
            </p:cNvPr>
            <p:cNvSpPr/>
            <p:nvPr/>
          </p:nvSpPr>
          <p:spPr>
            <a:xfrm rot="16200000">
              <a:off x="-234219" y="5949223"/>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Summary</a:t>
              </a:r>
            </a:p>
          </p:txBody>
        </p:sp>
      </p:grpSp>
      <p:sp>
        <p:nvSpPr>
          <p:cNvPr id="8" name="TextBox 7">
            <a:extLst>
              <a:ext uri="{FF2B5EF4-FFF2-40B4-BE49-F238E27FC236}">
                <a16:creationId xmlns:a16="http://schemas.microsoft.com/office/drawing/2014/main" id="{6AF8D95A-DEC4-4C8C-A8E8-0A25DA337883}"/>
              </a:ext>
            </a:extLst>
          </p:cNvPr>
          <p:cNvSpPr txBox="1"/>
          <p:nvPr/>
        </p:nvSpPr>
        <p:spPr>
          <a:xfrm>
            <a:off x="2548129" y="1325922"/>
            <a:ext cx="8358692" cy="830997"/>
          </a:xfrm>
          <a:prstGeom prst="rect">
            <a:avLst/>
          </a:prstGeom>
          <a:noFill/>
        </p:spPr>
        <p:txBody>
          <a:bodyPr wrap="square" rtlCol="0">
            <a:spAutoFit/>
          </a:bodyPr>
          <a:lstStyle/>
          <a:p>
            <a:r>
              <a:rPr lang="en-IN" sz="2400" b="1" dirty="0">
                <a:latin typeface="Myriad Pro"/>
              </a:rPr>
              <a:t>2. </a:t>
            </a:r>
            <a:r>
              <a:rPr lang="en-US" sz="2400" b="1" dirty="0"/>
              <a:t>A car was parked at (1, 2) on the grid. Draw the location of the parking of the car in the given grid.</a:t>
            </a:r>
            <a:endParaRPr lang="en-IN" dirty="0"/>
          </a:p>
        </p:txBody>
      </p:sp>
      <p:pic>
        <p:nvPicPr>
          <p:cNvPr id="6146" name="Picture 2"/>
          <p:cNvPicPr>
            <a:picLocks noChangeAspect="1" noChangeArrowheads="1"/>
          </p:cNvPicPr>
          <p:nvPr/>
        </p:nvPicPr>
        <p:blipFill>
          <a:blip r:embed="rId5" cstate="print"/>
          <a:srcRect/>
          <a:stretch>
            <a:fillRect/>
          </a:stretch>
        </p:blipFill>
        <p:spPr bwMode="auto">
          <a:xfrm>
            <a:off x="4487634" y="2459038"/>
            <a:ext cx="3640364" cy="3592464"/>
          </a:xfrm>
          <a:prstGeom prst="rect">
            <a:avLst/>
          </a:prstGeom>
          <a:noFill/>
          <a:ln w="9525">
            <a:noFill/>
            <a:miter lim="800000"/>
            <a:headEnd/>
            <a:tailEnd/>
          </a:ln>
        </p:spPr>
      </p:pic>
    </p:spTree>
    <p:extLst>
      <p:ext uri="{BB962C8B-B14F-4D97-AF65-F5344CB8AC3E}">
        <p14:creationId xmlns:p14="http://schemas.microsoft.com/office/powerpoint/2010/main" val="14422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3C260-8455-4A50-8AD3-A726A28887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178021"/>
            <a:ext cx="12192000" cy="6858000"/>
          </a:xfrm>
          <a:prstGeom prst="rect">
            <a:avLst/>
          </a:prstGeom>
        </p:spPr>
      </p:pic>
      <p:sp>
        <p:nvSpPr>
          <p:cNvPr id="6" name="TextBox 5">
            <a:extLst>
              <a:ext uri="{FF2B5EF4-FFF2-40B4-BE49-F238E27FC236}">
                <a16:creationId xmlns:a16="http://schemas.microsoft.com/office/drawing/2014/main" id="{9D6E31DC-DE17-48D7-BF9F-1465F8E48E96}"/>
              </a:ext>
            </a:extLst>
          </p:cNvPr>
          <p:cNvSpPr txBox="1"/>
          <p:nvPr/>
        </p:nvSpPr>
        <p:spPr>
          <a:xfrm>
            <a:off x="2343267" y="178021"/>
            <a:ext cx="4950266" cy="707886"/>
          </a:xfrm>
          <a:prstGeom prst="rect">
            <a:avLst/>
          </a:prstGeom>
          <a:noFill/>
        </p:spPr>
        <p:txBody>
          <a:bodyPr wrap="square" rtlCol="0">
            <a:spAutoFit/>
          </a:bodyPr>
          <a:lstStyle/>
          <a:p>
            <a:r>
              <a:rPr lang="en-US" sz="4000" b="1" dirty="0">
                <a:solidFill>
                  <a:schemeClr val="tx1">
                    <a:lumMod val="95000"/>
                    <a:lumOff val="5000"/>
                  </a:schemeClr>
                </a:solidFill>
                <a:latin typeface="Myriad Pro" panose="020B0503030403020204" pitchFamily="34" charset="0"/>
              </a:rPr>
              <a:t>You Answer. </a:t>
            </a:r>
            <a:endParaRPr lang="en-IN" sz="4000" b="1" dirty="0">
              <a:solidFill>
                <a:schemeClr val="tx1">
                  <a:lumMod val="95000"/>
                  <a:lumOff val="5000"/>
                </a:schemeClr>
              </a:solidFill>
              <a:latin typeface="Myriad Pro" panose="020B0503030403020204" pitchFamily="34" charset="0"/>
            </a:endParaRPr>
          </a:p>
        </p:txBody>
      </p:sp>
      <p:cxnSp>
        <p:nvCxnSpPr>
          <p:cNvPr id="14" name="Straight Connector 13">
            <a:extLst>
              <a:ext uri="{FF2B5EF4-FFF2-40B4-BE49-F238E27FC236}">
                <a16:creationId xmlns:a16="http://schemas.microsoft.com/office/drawing/2014/main" id="{67BC53F2-34BC-4CA4-9A65-F64E6DE0E792}"/>
              </a:ext>
            </a:extLst>
          </p:cNvPr>
          <p:cNvCxnSpPr>
            <a:cxnSpLocks/>
          </p:cNvCxnSpPr>
          <p:nvPr/>
        </p:nvCxnSpPr>
        <p:spPr>
          <a:xfrm>
            <a:off x="1876926" y="0"/>
            <a:ext cx="0" cy="68580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E9BECD43-6D36-448E-B61A-967156F13F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22831" y="2232087"/>
            <a:ext cx="1225298" cy="1225298"/>
          </a:xfrm>
          <a:prstGeom prst="rect">
            <a:avLst/>
          </a:prstGeom>
        </p:spPr>
      </p:pic>
      <p:grpSp>
        <p:nvGrpSpPr>
          <p:cNvPr id="61" name="Group 60">
            <a:extLst>
              <a:ext uri="{FF2B5EF4-FFF2-40B4-BE49-F238E27FC236}">
                <a16:creationId xmlns:a16="http://schemas.microsoft.com/office/drawing/2014/main" id="{C0F5F4E0-3DF1-47B2-9079-1B62A4E5FEB8}"/>
              </a:ext>
            </a:extLst>
          </p:cNvPr>
          <p:cNvGrpSpPr/>
          <p:nvPr/>
        </p:nvGrpSpPr>
        <p:grpSpPr>
          <a:xfrm>
            <a:off x="0" y="2"/>
            <a:ext cx="477077" cy="6857998"/>
            <a:chOff x="1" y="2"/>
            <a:chExt cx="674557" cy="6857998"/>
          </a:xfrm>
          <a:solidFill>
            <a:schemeClr val="accent3">
              <a:lumMod val="60000"/>
              <a:lumOff val="40000"/>
            </a:schemeClr>
          </a:solidFill>
        </p:grpSpPr>
        <p:sp>
          <p:nvSpPr>
            <p:cNvPr id="62" name="Rectangle: Rounded Corners 61">
              <a:extLst>
                <a:ext uri="{FF2B5EF4-FFF2-40B4-BE49-F238E27FC236}">
                  <a16:creationId xmlns:a16="http://schemas.microsoft.com/office/drawing/2014/main" id="{8A2DF1CE-B030-4B8B-B502-A05DFA921C12}"/>
                </a:ext>
              </a:extLst>
            </p:cNvPr>
            <p:cNvSpPr/>
            <p:nvPr/>
          </p:nvSpPr>
          <p:spPr>
            <a:xfrm rot="16200000">
              <a:off x="-234219" y="234222"/>
              <a:ext cx="1142997" cy="674557"/>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Remember</a:t>
              </a:r>
            </a:p>
          </p:txBody>
        </p:sp>
        <p:sp>
          <p:nvSpPr>
            <p:cNvPr id="63" name="Rectangle: Rounded Corners 62">
              <a:extLst>
                <a:ext uri="{FF2B5EF4-FFF2-40B4-BE49-F238E27FC236}">
                  <a16:creationId xmlns:a16="http://schemas.microsoft.com/office/drawing/2014/main" id="{C6C4B5CB-1801-46F6-8A8F-84D347F144D3}"/>
                </a:ext>
              </a:extLst>
            </p:cNvPr>
            <p:cNvSpPr/>
            <p:nvPr/>
          </p:nvSpPr>
          <p:spPr>
            <a:xfrm rot="16200000">
              <a:off x="-234219" y="1377221"/>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Life Connect</a:t>
              </a:r>
              <a:endParaRPr lang="en-IN" sz="1200" b="0" i="0" dirty="0">
                <a:solidFill>
                  <a:schemeClr val="bg1"/>
                </a:solidFill>
                <a:effectLst/>
                <a:latin typeface="Segoe UI" panose="020B0502040204020203" pitchFamily="34" charset="0"/>
              </a:endParaRPr>
            </a:p>
          </p:txBody>
        </p:sp>
        <p:sp>
          <p:nvSpPr>
            <p:cNvPr id="64" name="Rectangle: Rounded Corners 63">
              <a:extLst>
                <a:ext uri="{FF2B5EF4-FFF2-40B4-BE49-F238E27FC236}">
                  <a16:creationId xmlns:a16="http://schemas.microsoft.com/office/drawing/2014/main" id="{8313C67F-5C28-4E94-956A-CE10F8F6523A}"/>
                </a:ext>
              </a:extLst>
            </p:cNvPr>
            <p:cNvSpPr/>
            <p:nvPr/>
          </p:nvSpPr>
          <p:spPr>
            <a:xfrm rot="16200000">
              <a:off x="-234219" y="2520221"/>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Concept Explanation</a:t>
              </a:r>
              <a:endParaRPr lang="en-IN" sz="1200" b="0" i="0" dirty="0">
                <a:solidFill>
                  <a:schemeClr val="bg1"/>
                </a:solidFill>
                <a:effectLst/>
                <a:latin typeface="Segoe UI" panose="020B0502040204020203" pitchFamily="34" charset="0"/>
              </a:endParaRPr>
            </a:p>
          </p:txBody>
        </p:sp>
        <p:sp>
          <p:nvSpPr>
            <p:cNvPr id="65" name="Rectangle: Rounded Corners 64">
              <a:extLst>
                <a:ext uri="{FF2B5EF4-FFF2-40B4-BE49-F238E27FC236}">
                  <a16:creationId xmlns:a16="http://schemas.microsoft.com/office/drawing/2014/main" id="{454E4DC9-8983-4FF2-AD11-259BBD442718}"/>
                </a:ext>
              </a:extLst>
            </p:cNvPr>
            <p:cNvSpPr/>
            <p:nvPr/>
          </p:nvSpPr>
          <p:spPr>
            <a:xfrm rot="16200000">
              <a:off x="-234219" y="3663222"/>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Guided Practice</a:t>
              </a:r>
            </a:p>
          </p:txBody>
        </p:sp>
        <p:sp>
          <p:nvSpPr>
            <p:cNvPr id="66" name="Rectangle: Rounded Corners 65">
              <a:extLst>
                <a:ext uri="{FF2B5EF4-FFF2-40B4-BE49-F238E27FC236}">
                  <a16:creationId xmlns:a16="http://schemas.microsoft.com/office/drawing/2014/main" id="{8EC787F7-9F04-480E-AEDB-8A76AF213388}"/>
                </a:ext>
              </a:extLst>
            </p:cNvPr>
            <p:cNvSpPr/>
            <p:nvPr/>
          </p:nvSpPr>
          <p:spPr>
            <a:xfrm rot="16200000">
              <a:off x="-234219" y="4806222"/>
              <a:ext cx="1142997" cy="674557"/>
            </a:xfrm>
            <a:prstGeom prst="roundRect">
              <a:avLst/>
            </a:prstGeom>
            <a:solidFill>
              <a:srgbClr val="FFC6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tx1"/>
                  </a:solidFill>
                  <a:effectLst/>
                  <a:latin typeface="Segoe UI" panose="020B0502040204020203" pitchFamily="34" charset="0"/>
                </a:rPr>
                <a:t>Independent</a:t>
              </a:r>
              <a:r>
                <a:rPr lang="en-IN" sz="1200" b="0" i="0" dirty="0">
                  <a:solidFill>
                    <a:schemeClr val="bg1"/>
                  </a:solidFill>
                  <a:effectLst/>
                  <a:latin typeface="Segoe UI" panose="020B0502040204020203" pitchFamily="34" charset="0"/>
                </a:rPr>
                <a:t> </a:t>
              </a:r>
              <a:r>
                <a:rPr lang="en-IN" sz="1200" b="0" i="0" dirty="0">
                  <a:solidFill>
                    <a:schemeClr val="tx1"/>
                  </a:solidFill>
                  <a:effectLst/>
                  <a:latin typeface="Segoe UI" panose="020B0502040204020203" pitchFamily="34" charset="0"/>
                </a:rPr>
                <a:t>Practice</a:t>
              </a:r>
            </a:p>
          </p:txBody>
        </p:sp>
        <p:sp>
          <p:nvSpPr>
            <p:cNvPr id="67" name="Rectangle: Rounded Corners 66">
              <a:extLst>
                <a:ext uri="{FF2B5EF4-FFF2-40B4-BE49-F238E27FC236}">
                  <a16:creationId xmlns:a16="http://schemas.microsoft.com/office/drawing/2014/main" id="{771BBE72-A87F-40EF-A290-3EEDBA9E6078}"/>
                </a:ext>
              </a:extLst>
            </p:cNvPr>
            <p:cNvSpPr/>
            <p:nvPr/>
          </p:nvSpPr>
          <p:spPr>
            <a:xfrm rot="16200000">
              <a:off x="-234219" y="5949223"/>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Summary</a:t>
              </a:r>
            </a:p>
          </p:txBody>
        </p:sp>
      </p:grpSp>
      <p:sp>
        <p:nvSpPr>
          <p:cNvPr id="15" name="TextBox 14">
            <a:extLst>
              <a:ext uri="{FF2B5EF4-FFF2-40B4-BE49-F238E27FC236}">
                <a16:creationId xmlns:a16="http://schemas.microsoft.com/office/drawing/2014/main" id="{45AF3859-E249-43C6-B337-89BCEA68820F}"/>
              </a:ext>
            </a:extLst>
          </p:cNvPr>
          <p:cNvSpPr txBox="1"/>
          <p:nvPr/>
        </p:nvSpPr>
        <p:spPr>
          <a:xfrm>
            <a:off x="2548129" y="1301676"/>
            <a:ext cx="8598291" cy="461665"/>
          </a:xfrm>
          <a:prstGeom prst="rect">
            <a:avLst/>
          </a:prstGeom>
          <a:noFill/>
        </p:spPr>
        <p:txBody>
          <a:bodyPr wrap="square">
            <a:spAutoFit/>
          </a:bodyPr>
          <a:lstStyle/>
          <a:p>
            <a:r>
              <a:rPr lang="en-US" sz="2400" b="1" i="0" dirty="0">
                <a:solidFill>
                  <a:srgbClr val="202124"/>
                </a:solidFill>
                <a:effectLst/>
                <a:latin typeface="Myriad Pro" panose="020B0503030403020204"/>
              </a:rPr>
              <a:t>3. Which coordinate shoul</a:t>
            </a:r>
            <a:r>
              <a:rPr lang="en-US" sz="2400" b="1" dirty="0">
                <a:solidFill>
                  <a:srgbClr val="202124"/>
                </a:solidFill>
                <a:latin typeface="Myriad Pro" panose="020B0503030403020204"/>
              </a:rPr>
              <a:t>d the bird go to reach its nest?</a:t>
            </a:r>
            <a:endParaRPr lang="en-US" sz="2400" b="1" i="0" dirty="0">
              <a:solidFill>
                <a:srgbClr val="202124"/>
              </a:solidFill>
              <a:effectLst/>
              <a:latin typeface="Myriad Pro" panose="020B0503030403020204"/>
            </a:endParaRPr>
          </a:p>
        </p:txBody>
      </p:sp>
      <p:pic>
        <p:nvPicPr>
          <p:cNvPr id="34817" name="Picture 1"/>
          <p:cNvPicPr>
            <a:picLocks noChangeAspect="1" noChangeArrowheads="1"/>
          </p:cNvPicPr>
          <p:nvPr/>
        </p:nvPicPr>
        <p:blipFill>
          <a:blip r:embed="rId5" cstate="print"/>
          <a:srcRect/>
          <a:stretch>
            <a:fillRect/>
          </a:stretch>
        </p:blipFill>
        <p:spPr bwMode="auto">
          <a:xfrm>
            <a:off x="6616020" y="1809977"/>
            <a:ext cx="3558494" cy="4452107"/>
          </a:xfrm>
          <a:prstGeom prst="rect">
            <a:avLst/>
          </a:prstGeom>
          <a:noFill/>
          <a:ln w="9525">
            <a:noFill/>
            <a:miter lim="800000"/>
            <a:headEnd/>
            <a:tailEnd/>
          </a:ln>
        </p:spPr>
      </p:pic>
    </p:spTree>
    <p:extLst>
      <p:ext uri="{BB962C8B-B14F-4D97-AF65-F5344CB8AC3E}">
        <p14:creationId xmlns:p14="http://schemas.microsoft.com/office/powerpoint/2010/main" val="333402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3C260-8455-4A50-8AD3-A726A28887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D6E31DC-DE17-48D7-BF9F-1465F8E48E96}"/>
              </a:ext>
            </a:extLst>
          </p:cNvPr>
          <p:cNvSpPr txBox="1"/>
          <p:nvPr/>
        </p:nvSpPr>
        <p:spPr>
          <a:xfrm>
            <a:off x="2343267" y="178021"/>
            <a:ext cx="4950266" cy="707886"/>
          </a:xfrm>
          <a:prstGeom prst="rect">
            <a:avLst/>
          </a:prstGeom>
          <a:noFill/>
        </p:spPr>
        <p:txBody>
          <a:bodyPr wrap="square" rtlCol="0">
            <a:spAutoFit/>
          </a:bodyPr>
          <a:lstStyle/>
          <a:p>
            <a:r>
              <a:rPr lang="en-US" sz="4000" b="1" dirty="0">
                <a:solidFill>
                  <a:schemeClr val="tx1">
                    <a:lumMod val="95000"/>
                    <a:lumOff val="5000"/>
                  </a:schemeClr>
                </a:solidFill>
                <a:latin typeface="Myriad Pro" panose="020B0503030403020204" pitchFamily="34" charset="0"/>
              </a:rPr>
              <a:t>You Answer. </a:t>
            </a:r>
            <a:endParaRPr lang="en-IN" sz="4000" b="1" dirty="0">
              <a:solidFill>
                <a:schemeClr val="tx1">
                  <a:lumMod val="95000"/>
                  <a:lumOff val="5000"/>
                </a:schemeClr>
              </a:solidFill>
              <a:latin typeface="Myriad Pro" panose="020B0503030403020204" pitchFamily="34" charset="0"/>
            </a:endParaRPr>
          </a:p>
        </p:txBody>
      </p:sp>
      <p:cxnSp>
        <p:nvCxnSpPr>
          <p:cNvPr id="14" name="Straight Connector 13">
            <a:extLst>
              <a:ext uri="{FF2B5EF4-FFF2-40B4-BE49-F238E27FC236}">
                <a16:creationId xmlns:a16="http://schemas.microsoft.com/office/drawing/2014/main" id="{67BC53F2-34BC-4CA4-9A65-F64E6DE0E792}"/>
              </a:ext>
            </a:extLst>
          </p:cNvPr>
          <p:cNvCxnSpPr>
            <a:cxnSpLocks/>
          </p:cNvCxnSpPr>
          <p:nvPr/>
        </p:nvCxnSpPr>
        <p:spPr>
          <a:xfrm>
            <a:off x="1876926" y="0"/>
            <a:ext cx="0" cy="68580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AED5FF9A-A672-4F21-B443-B2E2A09BB3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22831" y="2244576"/>
            <a:ext cx="1225298" cy="1225298"/>
          </a:xfrm>
          <a:prstGeom prst="rect">
            <a:avLst/>
          </a:prstGeom>
        </p:spPr>
      </p:pic>
      <p:grpSp>
        <p:nvGrpSpPr>
          <p:cNvPr id="50" name="Group 49">
            <a:extLst>
              <a:ext uri="{FF2B5EF4-FFF2-40B4-BE49-F238E27FC236}">
                <a16:creationId xmlns:a16="http://schemas.microsoft.com/office/drawing/2014/main" id="{E8706C6B-B153-4F81-9056-CDA0CC2A8B04}"/>
              </a:ext>
            </a:extLst>
          </p:cNvPr>
          <p:cNvGrpSpPr/>
          <p:nvPr/>
        </p:nvGrpSpPr>
        <p:grpSpPr>
          <a:xfrm>
            <a:off x="0" y="2"/>
            <a:ext cx="477077" cy="6857998"/>
            <a:chOff x="1" y="2"/>
            <a:chExt cx="674557" cy="6857998"/>
          </a:xfrm>
          <a:solidFill>
            <a:schemeClr val="accent3">
              <a:lumMod val="60000"/>
              <a:lumOff val="40000"/>
            </a:schemeClr>
          </a:solidFill>
        </p:grpSpPr>
        <p:sp>
          <p:nvSpPr>
            <p:cNvPr id="51" name="Rectangle: Rounded Corners 50">
              <a:extLst>
                <a:ext uri="{FF2B5EF4-FFF2-40B4-BE49-F238E27FC236}">
                  <a16:creationId xmlns:a16="http://schemas.microsoft.com/office/drawing/2014/main" id="{839453DB-E1A2-4BF8-81F1-8699CF58316D}"/>
                </a:ext>
              </a:extLst>
            </p:cNvPr>
            <p:cNvSpPr/>
            <p:nvPr/>
          </p:nvSpPr>
          <p:spPr>
            <a:xfrm rot="16200000">
              <a:off x="-234219" y="234222"/>
              <a:ext cx="1142997" cy="674557"/>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Remember</a:t>
              </a:r>
            </a:p>
          </p:txBody>
        </p:sp>
        <p:sp>
          <p:nvSpPr>
            <p:cNvPr id="52" name="Rectangle: Rounded Corners 51">
              <a:extLst>
                <a:ext uri="{FF2B5EF4-FFF2-40B4-BE49-F238E27FC236}">
                  <a16:creationId xmlns:a16="http://schemas.microsoft.com/office/drawing/2014/main" id="{B3D059FC-4F9D-4565-89F0-858D77C4591F}"/>
                </a:ext>
              </a:extLst>
            </p:cNvPr>
            <p:cNvSpPr/>
            <p:nvPr/>
          </p:nvSpPr>
          <p:spPr>
            <a:xfrm rot="16200000">
              <a:off x="-234219" y="1377221"/>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Life Connect</a:t>
              </a:r>
              <a:endParaRPr lang="en-IN" sz="1200" b="0" i="0" dirty="0">
                <a:solidFill>
                  <a:schemeClr val="bg1"/>
                </a:solidFill>
                <a:effectLst/>
                <a:latin typeface="Segoe UI" panose="020B0502040204020203" pitchFamily="34" charset="0"/>
              </a:endParaRPr>
            </a:p>
          </p:txBody>
        </p:sp>
        <p:sp>
          <p:nvSpPr>
            <p:cNvPr id="53" name="Rectangle: Rounded Corners 52">
              <a:extLst>
                <a:ext uri="{FF2B5EF4-FFF2-40B4-BE49-F238E27FC236}">
                  <a16:creationId xmlns:a16="http://schemas.microsoft.com/office/drawing/2014/main" id="{687872EC-9197-429F-9C9A-432EB8D0F66B}"/>
                </a:ext>
              </a:extLst>
            </p:cNvPr>
            <p:cNvSpPr/>
            <p:nvPr/>
          </p:nvSpPr>
          <p:spPr>
            <a:xfrm rot="16200000">
              <a:off x="-234219" y="2520221"/>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Concept Explanation</a:t>
              </a:r>
              <a:endParaRPr lang="en-IN" sz="1200" b="0" i="0" dirty="0">
                <a:solidFill>
                  <a:schemeClr val="bg1"/>
                </a:solidFill>
                <a:effectLst/>
                <a:latin typeface="Segoe UI" panose="020B0502040204020203" pitchFamily="34" charset="0"/>
              </a:endParaRPr>
            </a:p>
          </p:txBody>
        </p:sp>
        <p:sp>
          <p:nvSpPr>
            <p:cNvPr id="54" name="Rectangle: Rounded Corners 53">
              <a:extLst>
                <a:ext uri="{FF2B5EF4-FFF2-40B4-BE49-F238E27FC236}">
                  <a16:creationId xmlns:a16="http://schemas.microsoft.com/office/drawing/2014/main" id="{D2338F16-ED9C-4944-9AF1-5D5174449878}"/>
                </a:ext>
              </a:extLst>
            </p:cNvPr>
            <p:cNvSpPr/>
            <p:nvPr/>
          </p:nvSpPr>
          <p:spPr>
            <a:xfrm rot="16200000">
              <a:off x="-234219" y="3663222"/>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Guided Practice</a:t>
              </a:r>
            </a:p>
          </p:txBody>
        </p:sp>
        <p:sp>
          <p:nvSpPr>
            <p:cNvPr id="55" name="Rectangle: Rounded Corners 54">
              <a:extLst>
                <a:ext uri="{FF2B5EF4-FFF2-40B4-BE49-F238E27FC236}">
                  <a16:creationId xmlns:a16="http://schemas.microsoft.com/office/drawing/2014/main" id="{0B9D275E-9C13-4E52-8036-5AC28826C510}"/>
                </a:ext>
              </a:extLst>
            </p:cNvPr>
            <p:cNvSpPr/>
            <p:nvPr/>
          </p:nvSpPr>
          <p:spPr>
            <a:xfrm rot="16200000">
              <a:off x="-234219" y="4806222"/>
              <a:ext cx="1142997" cy="674557"/>
            </a:xfrm>
            <a:prstGeom prst="roundRect">
              <a:avLst/>
            </a:prstGeom>
            <a:solidFill>
              <a:srgbClr val="FFC6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tx1"/>
                  </a:solidFill>
                  <a:effectLst/>
                  <a:latin typeface="Segoe UI" panose="020B0502040204020203" pitchFamily="34" charset="0"/>
                </a:rPr>
                <a:t>Independent</a:t>
              </a:r>
              <a:r>
                <a:rPr lang="en-IN" sz="1200" b="0" i="0" dirty="0">
                  <a:solidFill>
                    <a:schemeClr val="bg1"/>
                  </a:solidFill>
                  <a:effectLst/>
                  <a:latin typeface="Segoe UI" panose="020B0502040204020203" pitchFamily="34" charset="0"/>
                </a:rPr>
                <a:t> </a:t>
              </a:r>
              <a:r>
                <a:rPr lang="en-IN" sz="1200" b="0" i="0" dirty="0">
                  <a:solidFill>
                    <a:schemeClr val="tx1"/>
                  </a:solidFill>
                  <a:effectLst/>
                  <a:latin typeface="Segoe UI" panose="020B0502040204020203" pitchFamily="34" charset="0"/>
                </a:rPr>
                <a:t>Practice</a:t>
              </a:r>
            </a:p>
          </p:txBody>
        </p:sp>
        <p:sp>
          <p:nvSpPr>
            <p:cNvPr id="56" name="Rectangle: Rounded Corners 55">
              <a:extLst>
                <a:ext uri="{FF2B5EF4-FFF2-40B4-BE49-F238E27FC236}">
                  <a16:creationId xmlns:a16="http://schemas.microsoft.com/office/drawing/2014/main" id="{B17391BB-F8DA-4F32-B690-94F77B71444F}"/>
                </a:ext>
              </a:extLst>
            </p:cNvPr>
            <p:cNvSpPr/>
            <p:nvPr/>
          </p:nvSpPr>
          <p:spPr>
            <a:xfrm rot="16200000">
              <a:off x="-234219" y="5949223"/>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Summary</a:t>
              </a:r>
            </a:p>
          </p:txBody>
        </p:sp>
      </p:grpSp>
      <p:sp>
        <p:nvSpPr>
          <p:cNvPr id="8" name="TextBox 7">
            <a:extLst>
              <a:ext uri="{FF2B5EF4-FFF2-40B4-BE49-F238E27FC236}">
                <a16:creationId xmlns:a16="http://schemas.microsoft.com/office/drawing/2014/main" id="{6AF8D95A-DEC4-4C8C-A8E8-0A25DA337883}"/>
              </a:ext>
            </a:extLst>
          </p:cNvPr>
          <p:cNvSpPr txBox="1"/>
          <p:nvPr/>
        </p:nvSpPr>
        <p:spPr>
          <a:xfrm>
            <a:off x="2431022" y="1539433"/>
            <a:ext cx="8240559" cy="461665"/>
          </a:xfrm>
          <a:prstGeom prst="rect">
            <a:avLst/>
          </a:prstGeom>
          <a:noFill/>
        </p:spPr>
        <p:txBody>
          <a:bodyPr wrap="square" rtlCol="0">
            <a:spAutoFit/>
          </a:bodyPr>
          <a:lstStyle/>
          <a:p>
            <a:pPr algn="l"/>
            <a:r>
              <a:rPr lang="en-US" sz="2400" b="1" dirty="0">
                <a:solidFill>
                  <a:srgbClr val="202020"/>
                </a:solidFill>
                <a:latin typeface="Myriad Pro" panose="020B0503030403020204"/>
              </a:rPr>
              <a:t>7. Define what is sowing?</a:t>
            </a:r>
            <a:endParaRPr lang="en-US" sz="2400" b="1" dirty="0">
              <a:solidFill>
                <a:srgbClr val="202020"/>
              </a:solidFill>
              <a:effectLst/>
              <a:latin typeface="Myriad Pro" panose="020B0503030403020204"/>
            </a:endParaRPr>
          </a:p>
        </p:txBody>
      </p:sp>
      <p:pic>
        <p:nvPicPr>
          <p:cNvPr id="15" name="Picture 14">
            <a:extLst>
              <a:ext uri="{FF2B5EF4-FFF2-40B4-BE49-F238E27FC236}">
                <a16:creationId xmlns:a16="http://schemas.microsoft.com/office/drawing/2014/main" id="{A5649957-ACA0-428F-8888-9ADFDCF2A83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9332" y="5524"/>
            <a:ext cx="12153334" cy="6846949"/>
          </a:xfrm>
          <a:prstGeom prst="rect">
            <a:avLst/>
          </a:prstGeom>
        </p:spPr>
      </p:pic>
      <p:sp>
        <p:nvSpPr>
          <p:cNvPr id="16" name="TextBox 15"/>
          <p:cNvSpPr txBox="1"/>
          <p:nvPr/>
        </p:nvSpPr>
        <p:spPr>
          <a:xfrm>
            <a:off x="2812648" y="520860"/>
            <a:ext cx="6713317" cy="707886"/>
          </a:xfrm>
          <a:prstGeom prst="rect">
            <a:avLst/>
          </a:prstGeom>
          <a:noFill/>
        </p:spPr>
        <p:txBody>
          <a:bodyPr wrap="square" rtlCol="0">
            <a:spAutoFit/>
          </a:bodyPr>
          <a:lstStyle/>
          <a:p>
            <a:r>
              <a:rPr lang="en-US" sz="4000" dirty="0">
                <a:latin typeface="Myriad Pro"/>
              </a:rPr>
              <a:t>Summary:</a:t>
            </a:r>
          </a:p>
        </p:txBody>
      </p:sp>
      <p:sp>
        <p:nvSpPr>
          <p:cNvPr id="17" name="TextBox 16"/>
          <p:cNvSpPr txBox="1"/>
          <p:nvPr/>
        </p:nvSpPr>
        <p:spPr>
          <a:xfrm>
            <a:off x="1958876" y="1484500"/>
            <a:ext cx="9739637" cy="8987076"/>
          </a:xfrm>
          <a:prstGeom prst="rect">
            <a:avLst/>
          </a:prstGeom>
          <a:noFill/>
        </p:spPr>
        <p:txBody>
          <a:bodyPr wrap="square" rtlCol="0">
            <a:spAutoFit/>
          </a:bodyPr>
          <a:lstStyle/>
          <a:p>
            <a:r>
              <a:rPr lang="en-US" sz="2000" dirty="0"/>
              <a:t>We use two lines. the perpendicular (y-axis) and the horizontal (x-axis), by considering the wall as a two-dimensional plane to describe the position of a photo frame on the wall. </a:t>
            </a:r>
          </a:p>
          <a:p>
            <a:endParaRPr lang="en-US" sz="2000" dirty="0"/>
          </a:p>
          <a:p>
            <a:r>
              <a:rPr lang="en-US" sz="2000" b="1" dirty="0"/>
              <a:t>Example:</a:t>
            </a:r>
          </a:p>
          <a:p>
            <a:endParaRPr lang="en-US" sz="2000" b="1" dirty="0"/>
          </a:p>
          <a:p>
            <a:endParaRPr lang="en-US" sz="2000" b="1" dirty="0"/>
          </a:p>
          <a:p>
            <a:endParaRPr lang="en-US" sz="2000" b="1" dirty="0"/>
          </a:p>
          <a:p>
            <a:endParaRPr lang="en-US" sz="2000" b="1" dirty="0"/>
          </a:p>
          <a:p>
            <a:endParaRPr lang="en-US" sz="2000" dirty="0"/>
          </a:p>
          <a:p>
            <a:r>
              <a:rPr lang="en-US" sz="2000" dirty="0"/>
              <a:t>Here, the position of the photo frame is indicated by the cross symbol ()</a:t>
            </a:r>
          </a:p>
          <a:p>
            <a:br>
              <a:rPr lang="en-US" sz="2000" dirty="0"/>
            </a:br>
            <a:r>
              <a:rPr lang="en-US" sz="2000" dirty="0"/>
              <a:t>The distance of the cross symbol () from the x-axis and the y-axis should be calculated as </a:t>
            </a:r>
            <a:r>
              <a:rPr lang="en-US" sz="2000" i="1" dirty="0"/>
              <a:t>x </a:t>
            </a:r>
            <a:r>
              <a:rPr lang="en-US" sz="2000" dirty="0"/>
              <a:t>and </a:t>
            </a:r>
            <a:r>
              <a:rPr lang="en-US" sz="2000" i="1" dirty="0"/>
              <a:t>y</a:t>
            </a:r>
            <a:r>
              <a:rPr lang="en-US" sz="2000" dirty="0"/>
              <a:t> respectively. We can then write the position of the photo frame in terms of the coordinates as (</a:t>
            </a:r>
            <a:r>
              <a:rPr lang="en-US" sz="2000" i="1" dirty="0"/>
              <a:t>x, y</a:t>
            </a:r>
            <a:r>
              <a:rPr lang="en-US" sz="2000" dirty="0"/>
              <a:t>).</a:t>
            </a:r>
          </a:p>
          <a:p>
            <a:endParaRPr lang="en-US" sz="2000" dirty="0"/>
          </a:p>
          <a:p>
            <a:r>
              <a:rPr lang="en-US" sz="2000" dirty="0"/>
              <a:t>The distance of the point from the x-axis is 50 inches and from the y-axis is 60 inches.</a:t>
            </a:r>
          </a:p>
          <a:p>
            <a:r>
              <a:rPr lang="en-US" sz="2000" dirty="0"/>
              <a:t>So, the photo frame is at point (60, 50).</a:t>
            </a:r>
          </a:p>
          <a:p>
            <a:br>
              <a:rPr lang="en-US" sz="2000" dirty="0"/>
            </a:br>
            <a:endParaRPr lang="en-US" sz="2000" dirty="0">
              <a:latin typeface="Myriad Pro"/>
            </a:endParaRPr>
          </a:p>
          <a:p>
            <a:endParaRPr lang="en-US" sz="2000" dirty="0">
              <a:latin typeface="Myriad Pro"/>
            </a:endParaRPr>
          </a:p>
          <a:p>
            <a:pPr>
              <a:buFont typeface="Arial" pitchFamily="34" charset="0"/>
              <a:buChar char="•"/>
            </a:pPr>
            <a:endParaRPr lang="en-US" sz="2000" dirty="0">
              <a:latin typeface="Myriad Pro"/>
            </a:endParaRPr>
          </a:p>
          <a:p>
            <a:pPr>
              <a:buFont typeface="Arial" pitchFamily="34" charset="0"/>
              <a:buChar char="•"/>
            </a:pPr>
            <a:endParaRPr lang="en-US" sz="2000" dirty="0">
              <a:latin typeface="Myriad Pro"/>
            </a:endParaRPr>
          </a:p>
          <a:p>
            <a:pPr>
              <a:buFont typeface="Arial" pitchFamily="34" charset="0"/>
              <a:buChar char="•"/>
            </a:pPr>
            <a:endParaRPr lang="en-US" sz="2000" dirty="0">
              <a:latin typeface="Myriad Pro"/>
            </a:endParaRPr>
          </a:p>
          <a:p>
            <a:pPr>
              <a:buFont typeface="Arial" pitchFamily="34" charset="0"/>
              <a:buChar char="•"/>
            </a:pPr>
            <a:endParaRPr lang="en-US" sz="2000" dirty="0">
              <a:latin typeface="Myriad Pro"/>
            </a:endParaRPr>
          </a:p>
          <a:p>
            <a:pPr>
              <a:buFont typeface="Arial" pitchFamily="34" charset="0"/>
              <a:buChar char="•"/>
            </a:pPr>
            <a:endParaRPr lang="en-US" sz="2000" dirty="0">
              <a:latin typeface="Myriad Pro"/>
            </a:endParaRPr>
          </a:p>
          <a:p>
            <a:pPr>
              <a:buFont typeface="Arial" pitchFamily="34" charset="0"/>
              <a:buChar char="•"/>
            </a:pPr>
            <a:endParaRPr lang="en-US" sz="2000" dirty="0">
              <a:latin typeface="Myriad Pro"/>
            </a:endParaRPr>
          </a:p>
          <a:p>
            <a:pPr>
              <a:buFont typeface="Arial" pitchFamily="34" charset="0"/>
              <a:buChar char="•"/>
            </a:pPr>
            <a:endParaRPr lang="en-US" sz="2000" dirty="0">
              <a:latin typeface="Myriad Pro"/>
            </a:endParaRPr>
          </a:p>
          <a:p>
            <a:endParaRPr lang="en-US" dirty="0"/>
          </a:p>
        </p:txBody>
      </p:sp>
      <p:pic>
        <p:nvPicPr>
          <p:cNvPr id="30721" name="Picture 1"/>
          <p:cNvPicPr>
            <a:picLocks noChangeAspect="1" noChangeArrowheads="1"/>
          </p:cNvPicPr>
          <p:nvPr/>
        </p:nvPicPr>
        <p:blipFill>
          <a:blip r:embed="rId6" cstate="print"/>
          <a:srcRect/>
          <a:stretch>
            <a:fillRect/>
          </a:stretch>
        </p:blipFill>
        <p:spPr bwMode="auto">
          <a:xfrm>
            <a:off x="3451452" y="2403249"/>
            <a:ext cx="3286125" cy="1819275"/>
          </a:xfrm>
          <a:prstGeom prst="rect">
            <a:avLst/>
          </a:prstGeom>
          <a:noFill/>
          <a:ln w="9525">
            <a:noFill/>
            <a:miter lim="800000"/>
            <a:headEnd/>
            <a:tailEnd/>
          </a:ln>
        </p:spPr>
      </p:pic>
    </p:spTree>
    <p:extLst>
      <p:ext uri="{BB962C8B-B14F-4D97-AF65-F5344CB8AC3E}">
        <p14:creationId xmlns:p14="http://schemas.microsoft.com/office/powerpoint/2010/main" val="10582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3C260-8455-4A50-8AD3-A726A28887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Picture 6" descr="Icon&#10;&#10;Description automatically generated">
            <a:extLst>
              <a:ext uri="{FF2B5EF4-FFF2-40B4-BE49-F238E27FC236}">
                <a16:creationId xmlns:a16="http://schemas.microsoft.com/office/drawing/2014/main" id="{4412002B-740D-4022-92EE-DC0A01AE8D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625" y="291407"/>
            <a:ext cx="1225298" cy="1225298"/>
          </a:xfrm>
          <a:prstGeom prst="rect">
            <a:avLst/>
          </a:prstGeom>
        </p:spPr>
      </p:pic>
      <p:sp>
        <p:nvSpPr>
          <p:cNvPr id="16" name="TextBox 15">
            <a:extLst>
              <a:ext uri="{FF2B5EF4-FFF2-40B4-BE49-F238E27FC236}">
                <a16:creationId xmlns:a16="http://schemas.microsoft.com/office/drawing/2014/main" id="{DE7AF0A5-DDCA-4103-BEA8-3A770DFD872E}"/>
              </a:ext>
            </a:extLst>
          </p:cNvPr>
          <p:cNvSpPr txBox="1"/>
          <p:nvPr/>
        </p:nvSpPr>
        <p:spPr>
          <a:xfrm>
            <a:off x="2730589" y="413306"/>
            <a:ext cx="2179123" cy="861774"/>
          </a:xfrm>
          <a:prstGeom prst="rect">
            <a:avLst/>
          </a:prstGeom>
          <a:noFill/>
        </p:spPr>
        <p:txBody>
          <a:bodyPr wrap="none" rtlCol="0">
            <a:spAutoFit/>
          </a:bodyPr>
          <a:lstStyle/>
          <a:p>
            <a:r>
              <a:rPr lang="en-US" sz="4000" b="1" dirty="0">
                <a:solidFill>
                  <a:schemeClr val="tx1">
                    <a:lumMod val="95000"/>
                    <a:lumOff val="5000"/>
                  </a:schemeClr>
                </a:solidFill>
                <a:latin typeface="Myriad Pro" panose="020B0503030403020204" pitchFamily="34" charset="0"/>
              </a:rPr>
              <a:t>Practice</a:t>
            </a:r>
            <a:r>
              <a:rPr lang="en-US" sz="5000" b="1" dirty="0"/>
              <a:t>:</a:t>
            </a:r>
            <a:endParaRPr lang="en-IN" sz="5000" b="1" dirty="0"/>
          </a:p>
        </p:txBody>
      </p:sp>
      <p:sp>
        <p:nvSpPr>
          <p:cNvPr id="3" name="TextBox 2">
            <a:extLst>
              <a:ext uri="{FF2B5EF4-FFF2-40B4-BE49-F238E27FC236}">
                <a16:creationId xmlns:a16="http://schemas.microsoft.com/office/drawing/2014/main" id="{E4A4E8B1-0A63-405C-96E9-4E7D98BE83A2}"/>
              </a:ext>
            </a:extLst>
          </p:cNvPr>
          <p:cNvSpPr txBox="1"/>
          <p:nvPr/>
        </p:nvSpPr>
        <p:spPr>
          <a:xfrm flipH="1">
            <a:off x="2818504" y="1602890"/>
            <a:ext cx="8628858" cy="4924425"/>
          </a:xfrm>
          <a:prstGeom prst="rect">
            <a:avLst/>
          </a:prstGeom>
          <a:noFill/>
        </p:spPr>
        <p:txBody>
          <a:bodyPr wrap="square" rtlCol="0">
            <a:spAutoFit/>
          </a:bodyPr>
          <a:lstStyle/>
          <a:p>
            <a:pPr marL="457200" indent="-457200">
              <a:buAutoNum type="arabicPeriod"/>
            </a:pPr>
            <a:r>
              <a:rPr lang="en-US" sz="2400" b="1" dirty="0"/>
              <a:t>Which of the following is the correct method to plot the point (4, 12)? </a:t>
            </a:r>
            <a:endParaRPr lang="en-US" sz="2400" b="1" dirty="0">
              <a:latin typeface="Myriad Pro" panose="020B0503030403020204"/>
            </a:endParaRPr>
          </a:p>
          <a:p>
            <a:endParaRPr lang="en-IN" sz="2400" dirty="0">
              <a:latin typeface="Myriad Pro" panose="020B0503030403020204"/>
            </a:endParaRPr>
          </a:p>
          <a:p>
            <a:pPr marL="457200" indent="-457200">
              <a:buAutoNum type="alphaLcParenR"/>
            </a:pPr>
            <a:r>
              <a:rPr lang="en-IN" sz="2400" dirty="0">
                <a:latin typeface="Myriad Pro" panose="020B0503030403020204"/>
              </a:rPr>
              <a:t>Right 4, up 12</a:t>
            </a:r>
          </a:p>
          <a:p>
            <a:pPr marL="457200" indent="-457200">
              <a:buAutoNum type="alphaLcParenR"/>
            </a:pPr>
            <a:r>
              <a:rPr lang="en-IN" sz="2400" dirty="0">
                <a:latin typeface="Myriad Pro" panose="020B0503030403020204"/>
              </a:rPr>
              <a:t>Left 4, up 12</a:t>
            </a:r>
          </a:p>
          <a:p>
            <a:pPr marL="457200" indent="-457200">
              <a:buAutoNum type="alphaLcParenR"/>
            </a:pPr>
            <a:r>
              <a:rPr lang="en-IN" sz="2400" dirty="0">
                <a:latin typeface="Myriad Pro" panose="020B0503030403020204"/>
              </a:rPr>
              <a:t>Left 4, down 12</a:t>
            </a:r>
          </a:p>
          <a:p>
            <a:pPr marL="457200" indent="-457200">
              <a:buAutoNum type="alphaLcParenR"/>
            </a:pPr>
            <a:r>
              <a:rPr lang="en-IN" sz="2400" dirty="0">
                <a:latin typeface="Myriad Pro" panose="020B0503030403020204"/>
              </a:rPr>
              <a:t>Right 4, up 12</a:t>
            </a:r>
          </a:p>
          <a:p>
            <a:pPr algn="l" rtl="0" eaLnBrk="1" fontAlgn="t" latinLnBrk="0" hangingPunct="1">
              <a:spcBef>
                <a:spcPts val="0"/>
              </a:spcBef>
              <a:spcAft>
                <a:spcPts val="0"/>
              </a:spcAft>
            </a:pPr>
            <a:endParaRPr lang="en-US" sz="2000" dirty="0">
              <a:solidFill>
                <a:srgbClr val="000000"/>
              </a:solidFill>
              <a:latin typeface="Myriad Pro" panose="020B0503030403020204"/>
            </a:endParaRPr>
          </a:p>
          <a:p>
            <a:pPr marL="457200" indent="-457200" algn="l" rtl="0" eaLnBrk="1" fontAlgn="t" latinLnBrk="0" hangingPunct="1">
              <a:spcBef>
                <a:spcPts val="0"/>
              </a:spcBef>
              <a:spcAft>
                <a:spcPts val="0"/>
              </a:spcAft>
              <a:buAutoNum type="alphaLcParenR"/>
            </a:pPr>
            <a:endParaRPr lang="en-US" sz="2000" i="0" u="none" strike="noStrike" kern="1200" dirty="0">
              <a:solidFill>
                <a:srgbClr val="000000"/>
              </a:solidFill>
              <a:effectLst/>
              <a:latin typeface="Myriad Pro" panose="020B0503030403020204"/>
            </a:endParaRPr>
          </a:p>
          <a:p>
            <a:pPr marL="0" algn="l" rtl="0" eaLnBrk="1" fontAlgn="t" latinLnBrk="0" hangingPunct="1">
              <a:spcBef>
                <a:spcPts val="0"/>
              </a:spcBef>
              <a:spcAft>
                <a:spcPts val="0"/>
              </a:spcAft>
            </a:pPr>
            <a:endParaRPr lang="en-US" sz="2000" dirty="0">
              <a:solidFill>
                <a:srgbClr val="000000"/>
              </a:solidFill>
              <a:latin typeface="Myriad Pro" panose="020B0503030403020204"/>
            </a:endParaRPr>
          </a:p>
          <a:p>
            <a:pPr marL="0" algn="l" rtl="0" eaLnBrk="1" fontAlgn="t" latinLnBrk="0" hangingPunct="1">
              <a:spcBef>
                <a:spcPts val="0"/>
              </a:spcBef>
              <a:spcAft>
                <a:spcPts val="0"/>
              </a:spcAft>
            </a:pPr>
            <a:endParaRPr lang="en-IN" sz="2000" i="0" u="none" strike="noStrike" dirty="0">
              <a:effectLst/>
              <a:latin typeface="Myriad Pro" panose="020B0503030403020204"/>
            </a:endParaRPr>
          </a:p>
          <a:p>
            <a:endParaRPr lang="en-IN" sz="2400" dirty="0">
              <a:latin typeface="Myriad Pro" panose="020B0503030403020204"/>
            </a:endParaRPr>
          </a:p>
          <a:p>
            <a:endParaRPr lang="en-US" sz="2400" b="1" dirty="0">
              <a:latin typeface="Myriad Pro" panose="020B0503030403020204"/>
            </a:endParaRPr>
          </a:p>
          <a:p>
            <a:endParaRPr lang="en-IN" dirty="0"/>
          </a:p>
        </p:txBody>
      </p:sp>
    </p:spTree>
    <p:extLst>
      <p:ext uri="{BB962C8B-B14F-4D97-AF65-F5344CB8AC3E}">
        <p14:creationId xmlns:p14="http://schemas.microsoft.com/office/powerpoint/2010/main" val="420835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649957-ACA0-428F-8888-9ADFDCF2A8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429" y="1292"/>
            <a:ext cx="12163141" cy="6855415"/>
          </a:xfrm>
          <a:prstGeom prst="rect">
            <a:avLst/>
          </a:prstGeom>
        </p:spPr>
      </p:pic>
      <p:sp>
        <p:nvSpPr>
          <p:cNvPr id="3" name="Rectangle 2"/>
          <p:cNvSpPr/>
          <p:nvPr/>
        </p:nvSpPr>
        <p:spPr>
          <a:xfrm>
            <a:off x="2309156" y="489559"/>
            <a:ext cx="6764993" cy="707886"/>
          </a:xfrm>
          <a:prstGeom prst="rect">
            <a:avLst/>
          </a:prstGeom>
        </p:spPr>
        <p:txBody>
          <a:bodyPr wrap="none">
            <a:spAutoFit/>
          </a:bodyPr>
          <a:lstStyle/>
          <a:p>
            <a:r>
              <a:rPr lang="en-US" sz="4000" b="1" dirty="0">
                <a:latin typeface="Myriad Pro" panose="020B0503030403020204" pitchFamily="34" charset="0"/>
              </a:rPr>
              <a:t>  How do we locate points?</a:t>
            </a:r>
            <a:endParaRPr lang="en-IN" sz="4000" b="1" dirty="0">
              <a:latin typeface="Myriad Pro" panose="020B0503030403020204" pitchFamily="34" charset="0"/>
            </a:endParaRPr>
          </a:p>
        </p:txBody>
      </p:sp>
      <p:pic>
        <p:nvPicPr>
          <p:cNvPr id="2" name="Picture 2"/>
          <p:cNvPicPr>
            <a:picLocks noChangeAspect="1" noChangeArrowheads="1"/>
          </p:cNvPicPr>
          <p:nvPr/>
        </p:nvPicPr>
        <p:blipFill>
          <a:blip r:embed="rId4" cstate="print"/>
          <a:srcRect/>
          <a:stretch>
            <a:fillRect/>
          </a:stretch>
        </p:blipFill>
        <p:spPr bwMode="auto">
          <a:xfrm>
            <a:off x="2601006" y="1868035"/>
            <a:ext cx="8618537" cy="4091320"/>
          </a:xfrm>
          <a:prstGeom prst="rect">
            <a:avLst/>
          </a:prstGeom>
          <a:noFill/>
          <a:ln w="9525">
            <a:noFill/>
            <a:miter lim="800000"/>
            <a:headEnd/>
            <a:tailEnd/>
          </a:ln>
        </p:spPr>
      </p:pic>
    </p:spTree>
    <p:extLst>
      <p:ext uri="{BB962C8B-B14F-4D97-AF65-F5344CB8AC3E}">
        <p14:creationId xmlns:p14="http://schemas.microsoft.com/office/powerpoint/2010/main" val="3385585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649957-ACA0-428F-8888-9ADFDCF2A8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430" y="6039"/>
            <a:ext cx="12163139" cy="6845920"/>
          </a:xfrm>
          <a:prstGeom prst="rect">
            <a:avLst/>
          </a:prstGeom>
        </p:spPr>
      </p:pic>
      <p:pic>
        <p:nvPicPr>
          <p:cNvPr id="59394" name="Picture 2" descr="Blue Heart pulse monitor with signal. Heart beat. icon. ekg"/>
          <p:cNvPicPr>
            <a:picLocks noChangeAspect="1" noChangeArrowheads="1"/>
          </p:cNvPicPr>
          <p:nvPr/>
        </p:nvPicPr>
        <p:blipFill>
          <a:blip r:embed="rId4" cstate="print"/>
          <a:srcRect/>
          <a:stretch>
            <a:fillRect/>
          </a:stretch>
        </p:blipFill>
        <p:spPr bwMode="auto">
          <a:xfrm>
            <a:off x="2927803" y="2137455"/>
            <a:ext cx="7833220" cy="4190774"/>
          </a:xfrm>
          <a:prstGeom prst="rect">
            <a:avLst/>
          </a:prstGeom>
          <a:noFill/>
        </p:spPr>
      </p:pic>
      <p:sp>
        <p:nvSpPr>
          <p:cNvPr id="4" name="Rectangle 3"/>
          <p:cNvSpPr/>
          <p:nvPr/>
        </p:nvSpPr>
        <p:spPr>
          <a:xfrm>
            <a:off x="2309156" y="489559"/>
            <a:ext cx="8504251" cy="707886"/>
          </a:xfrm>
          <a:prstGeom prst="rect">
            <a:avLst/>
          </a:prstGeom>
        </p:spPr>
        <p:txBody>
          <a:bodyPr wrap="none">
            <a:spAutoFit/>
          </a:bodyPr>
          <a:lstStyle/>
          <a:p>
            <a:r>
              <a:rPr lang="en-US" sz="4000" b="1" dirty="0">
                <a:latin typeface="Myriad Pro" panose="020B0503030403020204" pitchFamily="34" charset="0"/>
              </a:rPr>
              <a:t>  ECG taken on a coordinate plane</a:t>
            </a:r>
            <a:endParaRPr lang="en-IN" sz="4000" b="1" dirty="0">
              <a:latin typeface="Myriad Pro" panose="020B0503030403020204" pitchFamily="34" charset="0"/>
            </a:endParaRPr>
          </a:p>
        </p:txBody>
      </p:sp>
    </p:spTree>
    <p:extLst>
      <p:ext uri="{BB962C8B-B14F-4D97-AF65-F5344CB8AC3E}">
        <p14:creationId xmlns:p14="http://schemas.microsoft.com/office/powerpoint/2010/main" val="343236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649957-ACA0-428F-8888-9ADFDCF2A8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430" y="6039"/>
            <a:ext cx="12163139" cy="6845920"/>
          </a:xfrm>
          <a:prstGeom prst="rect">
            <a:avLst/>
          </a:prstGeom>
        </p:spPr>
      </p:pic>
      <p:sp>
        <p:nvSpPr>
          <p:cNvPr id="4" name="Rectangle 3"/>
          <p:cNvSpPr/>
          <p:nvPr/>
        </p:nvSpPr>
        <p:spPr>
          <a:xfrm>
            <a:off x="2018870" y="518588"/>
            <a:ext cx="8212505" cy="646331"/>
          </a:xfrm>
          <a:prstGeom prst="rect">
            <a:avLst/>
          </a:prstGeom>
        </p:spPr>
        <p:txBody>
          <a:bodyPr wrap="none">
            <a:spAutoFit/>
          </a:bodyPr>
          <a:lstStyle/>
          <a:p>
            <a:r>
              <a:rPr lang="en-US" sz="3600" b="1" dirty="0">
                <a:latin typeface="Myriad Pro" panose="020B0503030403020204" pitchFamily="34" charset="0"/>
              </a:rPr>
              <a:t>  How to find the location of a place?</a:t>
            </a:r>
            <a:endParaRPr lang="en-IN" sz="3600" b="1" dirty="0">
              <a:latin typeface="Myriad Pro" panose="020B0503030403020204" pitchFamily="34" charset="0"/>
            </a:endParaRPr>
          </a:p>
        </p:txBody>
      </p:sp>
      <p:pic>
        <p:nvPicPr>
          <p:cNvPr id="63490" name="Picture 2" descr="Pseudo Earth that contains the whole world map, image illustration"/>
          <p:cNvPicPr>
            <a:picLocks noChangeAspect="1" noChangeArrowheads="1"/>
          </p:cNvPicPr>
          <p:nvPr/>
        </p:nvPicPr>
        <p:blipFill>
          <a:blip r:embed="rId4" cstate="print"/>
          <a:srcRect/>
          <a:stretch>
            <a:fillRect/>
          </a:stretch>
        </p:blipFill>
        <p:spPr bwMode="auto">
          <a:xfrm>
            <a:off x="3885747" y="1702934"/>
            <a:ext cx="5715000" cy="4229101"/>
          </a:xfrm>
          <a:prstGeom prst="rect">
            <a:avLst/>
          </a:prstGeom>
          <a:noFill/>
        </p:spPr>
      </p:pic>
    </p:spTree>
    <p:extLst>
      <p:ext uri="{BB962C8B-B14F-4D97-AF65-F5344CB8AC3E}">
        <p14:creationId xmlns:p14="http://schemas.microsoft.com/office/powerpoint/2010/main" val="3432366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9DEF30F-5386-49A3-A01E-4E45A5AA912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3" name="Picture 22">
            <a:extLst>
              <a:ext uri="{FF2B5EF4-FFF2-40B4-BE49-F238E27FC236}">
                <a16:creationId xmlns:a16="http://schemas.microsoft.com/office/drawing/2014/main" id="{919CC84C-D956-4D1E-9DAB-5A0D97B79C0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1937" y="122324"/>
            <a:ext cx="1267600" cy="1267600"/>
          </a:xfrm>
          <a:prstGeom prst="rect">
            <a:avLst/>
          </a:prstGeom>
        </p:spPr>
      </p:pic>
      <p:sp>
        <p:nvSpPr>
          <p:cNvPr id="24" name="TextBox 23">
            <a:extLst>
              <a:ext uri="{FF2B5EF4-FFF2-40B4-BE49-F238E27FC236}">
                <a16:creationId xmlns:a16="http://schemas.microsoft.com/office/drawing/2014/main" id="{17DB0104-0108-4332-9FEA-CBB933B660C3}"/>
              </a:ext>
            </a:extLst>
          </p:cNvPr>
          <p:cNvSpPr txBox="1"/>
          <p:nvPr/>
        </p:nvSpPr>
        <p:spPr>
          <a:xfrm>
            <a:off x="2744732" y="334426"/>
            <a:ext cx="7747247" cy="1323439"/>
          </a:xfrm>
          <a:prstGeom prst="rect">
            <a:avLst/>
          </a:prstGeom>
          <a:noFill/>
        </p:spPr>
        <p:txBody>
          <a:bodyPr wrap="square" rtlCol="0">
            <a:spAutoFit/>
          </a:bodyPr>
          <a:lstStyle/>
          <a:p>
            <a:r>
              <a:rPr lang="en-US" sz="4000" b="1" dirty="0">
                <a:solidFill>
                  <a:schemeClr val="tx1">
                    <a:lumMod val="95000"/>
                    <a:lumOff val="5000"/>
                  </a:schemeClr>
                </a:solidFill>
                <a:latin typeface="Myriad Pro" panose="020B0503030403020204" pitchFamily="34" charset="0"/>
              </a:rPr>
              <a:t>What are the cropping patterns in India?</a:t>
            </a:r>
            <a:endParaRPr lang="en-IN" sz="4000" b="1" dirty="0">
              <a:solidFill>
                <a:schemeClr val="tx1">
                  <a:lumMod val="95000"/>
                  <a:lumOff val="5000"/>
                </a:schemeClr>
              </a:solidFill>
              <a:latin typeface="Myriad Pro" panose="020B0503030403020204" pitchFamily="34" charset="0"/>
            </a:endParaRPr>
          </a:p>
        </p:txBody>
      </p:sp>
      <p:grpSp>
        <p:nvGrpSpPr>
          <p:cNvPr id="25" name="Group 24">
            <a:extLst>
              <a:ext uri="{FF2B5EF4-FFF2-40B4-BE49-F238E27FC236}">
                <a16:creationId xmlns:a16="http://schemas.microsoft.com/office/drawing/2014/main" id="{D9B0688A-49CE-4C9B-8CBE-5F7CABDBED28}"/>
              </a:ext>
            </a:extLst>
          </p:cNvPr>
          <p:cNvGrpSpPr/>
          <p:nvPr/>
        </p:nvGrpSpPr>
        <p:grpSpPr>
          <a:xfrm>
            <a:off x="0" y="2"/>
            <a:ext cx="477077" cy="6857998"/>
            <a:chOff x="1" y="2"/>
            <a:chExt cx="674557" cy="6857998"/>
          </a:xfrm>
        </p:grpSpPr>
        <p:sp>
          <p:nvSpPr>
            <p:cNvPr id="26" name="Rectangle: Rounded Corners 25">
              <a:extLst>
                <a:ext uri="{FF2B5EF4-FFF2-40B4-BE49-F238E27FC236}">
                  <a16:creationId xmlns:a16="http://schemas.microsoft.com/office/drawing/2014/main" id="{7089354C-FD44-4709-B01A-AFE5809D20EB}"/>
                </a:ext>
              </a:extLst>
            </p:cNvPr>
            <p:cNvSpPr/>
            <p:nvPr/>
          </p:nvSpPr>
          <p:spPr>
            <a:xfrm rot="16200000">
              <a:off x="-234219" y="234222"/>
              <a:ext cx="1142997" cy="674557"/>
            </a:xfrm>
            <a:prstGeom prst="roundRect">
              <a:avLst/>
            </a:prstGeom>
            <a:solidFill>
              <a:schemeClr val="accent3">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Remember</a:t>
              </a:r>
            </a:p>
          </p:txBody>
        </p:sp>
        <p:sp>
          <p:nvSpPr>
            <p:cNvPr id="27" name="Rectangle: Rounded Corners 26">
              <a:extLst>
                <a:ext uri="{FF2B5EF4-FFF2-40B4-BE49-F238E27FC236}">
                  <a16:creationId xmlns:a16="http://schemas.microsoft.com/office/drawing/2014/main" id="{27FDAD4E-BC6B-416F-A478-A83D09654D2C}"/>
                </a:ext>
              </a:extLst>
            </p:cNvPr>
            <p:cNvSpPr/>
            <p:nvPr/>
          </p:nvSpPr>
          <p:spPr>
            <a:xfrm rot="16200000">
              <a:off x="-234219" y="1377221"/>
              <a:ext cx="1142997" cy="674557"/>
            </a:xfrm>
            <a:prstGeom prst="roundRect">
              <a:avLst/>
            </a:prstGeom>
            <a:solidFill>
              <a:schemeClr val="accent3">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Life Connect</a:t>
              </a:r>
              <a:endParaRPr lang="en-IN" sz="1200" b="0" i="0" dirty="0">
                <a:solidFill>
                  <a:schemeClr val="bg1"/>
                </a:solidFill>
                <a:effectLst/>
                <a:latin typeface="Segoe UI" panose="020B0502040204020203" pitchFamily="34" charset="0"/>
              </a:endParaRPr>
            </a:p>
          </p:txBody>
        </p:sp>
        <p:sp>
          <p:nvSpPr>
            <p:cNvPr id="28" name="Rectangle: Rounded Corners 27">
              <a:extLst>
                <a:ext uri="{FF2B5EF4-FFF2-40B4-BE49-F238E27FC236}">
                  <a16:creationId xmlns:a16="http://schemas.microsoft.com/office/drawing/2014/main" id="{5AB5108D-9EB5-4674-933C-0617C943F754}"/>
                </a:ext>
              </a:extLst>
            </p:cNvPr>
            <p:cNvSpPr/>
            <p:nvPr/>
          </p:nvSpPr>
          <p:spPr>
            <a:xfrm rot="16200000">
              <a:off x="-234219" y="2520221"/>
              <a:ext cx="1142997" cy="674557"/>
            </a:xfrm>
            <a:prstGeom prst="roundRect">
              <a:avLst/>
            </a:prstGeom>
            <a:solidFill>
              <a:srgbClr val="FFC6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panose="020B0502040204020203" pitchFamily="34" charset="0"/>
                </a:rPr>
                <a:t>Concept Explanation</a:t>
              </a:r>
              <a:endParaRPr lang="en-IN" sz="1200" b="0" i="0" dirty="0">
                <a:solidFill>
                  <a:schemeClr val="tx1"/>
                </a:solidFill>
                <a:effectLst/>
                <a:latin typeface="Segoe UI" panose="020B0502040204020203" pitchFamily="34" charset="0"/>
              </a:endParaRPr>
            </a:p>
          </p:txBody>
        </p:sp>
        <p:sp>
          <p:nvSpPr>
            <p:cNvPr id="29" name="Rectangle: Rounded Corners 28">
              <a:extLst>
                <a:ext uri="{FF2B5EF4-FFF2-40B4-BE49-F238E27FC236}">
                  <a16:creationId xmlns:a16="http://schemas.microsoft.com/office/drawing/2014/main" id="{4DE634AE-3E03-44A0-BC09-243A15E3C989}"/>
                </a:ext>
              </a:extLst>
            </p:cNvPr>
            <p:cNvSpPr/>
            <p:nvPr/>
          </p:nvSpPr>
          <p:spPr>
            <a:xfrm rot="16200000">
              <a:off x="-234219" y="3663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Guided Practice</a:t>
              </a:r>
            </a:p>
          </p:txBody>
        </p:sp>
        <p:sp>
          <p:nvSpPr>
            <p:cNvPr id="30" name="Rectangle: Rounded Corners 29">
              <a:extLst>
                <a:ext uri="{FF2B5EF4-FFF2-40B4-BE49-F238E27FC236}">
                  <a16:creationId xmlns:a16="http://schemas.microsoft.com/office/drawing/2014/main" id="{903B3215-89D3-443C-BF7A-6C99261B2BC5}"/>
                </a:ext>
              </a:extLst>
            </p:cNvPr>
            <p:cNvSpPr/>
            <p:nvPr/>
          </p:nvSpPr>
          <p:spPr>
            <a:xfrm rot="16200000">
              <a:off x="-234219" y="4806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Independent Practice</a:t>
              </a:r>
            </a:p>
          </p:txBody>
        </p:sp>
        <p:sp>
          <p:nvSpPr>
            <p:cNvPr id="31" name="Rectangle: Rounded Corners 30">
              <a:extLst>
                <a:ext uri="{FF2B5EF4-FFF2-40B4-BE49-F238E27FC236}">
                  <a16:creationId xmlns:a16="http://schemas.microsoft.com/office/drawing/2014/main" id="{185C4B1B-9284-4456-BE8E-A6F67D4CAFE0}"/>
                </a:ext>
              </a:extLst>
            </p:cNvPr>
            <p:cNvSpPr/>
            <p:nvPr/>
          </p:nvSpPr>
          <p:spPr>
            <a:xfrm rot="16200000">
              <a:off x="-234219" y="5949223"/>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Summary</a:t>
              </a:r>
            </a:p>
          </p:txBody>
        </p:sp>
      </p:grpSp>
      <p:pic>
        <p:nvPicPr>
          <p:cNvPr id="5" name="Picture 4">
            <a:extLst>
              <a:ext uri="{FF2B5EF4-FFF2-40B4-BE49-F238E27FC236}">
                <a16:creationId xmlns:a16="http://schemas.microsoft.com/office/drawing/2014/main" id="{033F65D8-B5A5-4C83-82BD-78F2570B81B8}"/>
              </a:ext>
            </a:extLst>
          </p:cNvPr>
          <p:cNvPicPr>
            <a:picLocks noChangeAspect="1"/>
          </p:cNvPicPr>
          <p:nvPr/>
        </p:nvPicPr>
        <p:blipFill>
          <a:blip r:embed="rId5" cstate="print"/>
          <a:stretch>
            <a:fillRect/>
          </a:stretch>
        </p:blipFill>
        <p:spPr>
          <a:xfrm>
            <a:off x="3017015" y="1992291"/>
            <a:ext cx="8094828" cy="4021234"/>
          </a:xfrm>
          <a:prstGeom prst="rect">
            <a:avLst/>
          </a:prstGeom>
        </p:spPr>
      </p:pic>
      <p:pic>
        <p:nvPicPr>
          <p:cNvPr id="13" name="Picture 12">
            <a:extLst>
              <a:ext uri="{FF2B5EF4-FFF2-40B4-BE49-F238E27FC236}">
                <a16:creationId xmlns:a16="http://schemas.microsoft.com/office/drawing/2014/main" id="{A5649957-ACA0-428F-8888-9ADFDCF2A8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4430" y="6039"/>
            <a:ext cx="12163139" cy="6845920"/>
          </a:xfrm>
          <a:prstGeom prst="rect">
            <a:avLst/>
          </a:prstGeom>
        </p:spPr>
      </p:pic>
      <p:sp>
        <p:nvSpPr>
          <p:cNvPr id="14" name="Rectangle 13"/>
          <p:cNvSpPr/>
          <p:nvPr/>
        </p:nvSpPr>
        <p:spPr>
          <a:xfrm>
            <a:off x="2565910" y="27933"/>
            <a:ext cx="7855352" cy="1754326"/>
          </a:xfrm>
          <a:prstGeom prst="rect">
            <a:avLst/>
          </a:prstGeom>
        </p:spPr>
        <p:txBody>
          <a:bodyPr wrap="square">
            <a:spAutoFit/>
          </a:bodyPr>
          <a:lstStyle/>
          <a:p>
            <a:r>
              <a:rPr lang="en-US" sz="3600" b="1" dirty="0">
                <a:latin typeface="Myriad Pro"/>
              </a:rPr>
              <a:t>How can we describe the position of a photo-frame on a wall to another person?</a:t>
            </a:r>
          </a:p>
        </p:txBody>
      </p:sp>
      <p:pic>
        <p:nvPicPr>
          <p:cNvPr id="2" name="Picture 2"/>
          <p:cNvPicPr>
            <a:picLocks noChangeAspect="1" noChangeArrowheads="1"/>
          </p:cNvPicPr>
          <p:nvPr/>
        </p:nvPicPr>
        <p:blipFill>
          <a:blip r:embed="rId7" cstate="print"/>
          <a:srcRect/>
          <a:stretch>
            <a:fillRect/>
          </a:stretch>
        </p:blipFill>
        <p:spPr bwMode="auto">
          <a:xfrm>
            <a:off x="2600325" y="1921782"/>
            <a:ext cx="8820150" cy="3943350"/>
          </a:xfrm>
          <a:prstGeom prst="rect">
            <a:avLst/>
          </a:prstGeom>
          <a:noFill/>
          <a:ln w="9525">
            <a:noFill/>
            <a:miter lim="800000"/>
            <a:headEnd/>
            <a:tailEnd/>
          </a:ln>
        </p:spPr>
      </p:pic>
    </p:spTree>
    <p:extLst>
      <p:ext uri="{BB962C8B-B14F-4D97-AF65-F5344CB8AC3E}">
        <p14:creationId xmlns:p14="http://schemas.microsoft.com/office/powerpoint/2010/main" val="75738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A1E63-2FA1-4D72-9602-44A8D374A0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BD9EE9DF-867B-4E3D-BA87-66FEEBC72A9A}"/>
              </a:ext>
            </a:extLst>
          </p:cNvPr>
          <p:cNvGrpSpPr/>
          <p:nvPr/>
        </p:nvGrpSpPr>
        <p:grpSpPr>
          <a:xfrm>
            <a:off x="1" y="2"/>
            <a:ext cx="477077" cy="6857998"/>
            <a:chOff x="1" y="2"/>
            <a:chExt cx="674557" cy="6857998"/>
          </a:xfrm>
        </p:grpSpPr>
        <p:sp>
          <p:nvSpPr>
            <p:cNvPr id="12" name="Rectangle: Rounded Corners 11">
              <a:extLst>
                <a:ext uri="{FF2B5EF4-FFF2-40B4-BE49-F238E27FC236}">
                  <a16:creationId xmlns:a16="http://schemas.microsoft.com/office/drawing/2014/main" id="{081A30C2-03C4-4448-957E-E7B5FB7BD130}"/>
                </a:ext>
              </a:extLst>
            </p:cNvPr>
            <p:cNvSpPr/>
            <p:nvPr/>
          </p:nvSpPr>
          <p:spPr>
            <a:xfrm rot="16200000">
              <a:off x="-234219" y="234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Segoe UI" panose="020B0502040204020203" pitchFamily="34" charset="0"/>
                </a:rPr>
                <a:t>Recap</a:t>
              </a:r>
            </a:p>
          </p:txBody>
        </p:sp>
        <p:sp>
          <p:nvSpPr>
            <p:cNvPr id="14" name="Rectangle: Rounded Corners 13">
              <a:extLst>
                <a:ext uri="{FF2B5EF4-FFF2-40B4-BE49-F238E27FC236}">
                  <a16:creationId xmlns:a16="http://schemas.microsoft.com/office/drawing/2014/main" id="{B55037B0-A1BE-43CB-B8B3-28B44DA43C38}"/>
                </a:ext>
              </a:extLst>
            </p:cNvPr>
            <p:cNvSpPr/>
            <p:nvPr/>
          </p:nvSpPr>
          <p:spPr>
            <a:xfrm rot="16200000">
              <a:off x="-234219" y="1377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Hook</a:t>
              </a:r>
            </a:p>
          </p:txBody>
        </p:sp>
        <p:sp>
          <p:nvSpPr>
            <p:cNvPr id="15" name="Rectangle: Rounded Corners 14">
              <a:extLst>
                <a:ext uri="{FF2B5EF4-FFF2-40B4-BE49-F238E27FC236}">
                  <a16:creationId xmlns:a16="http://schemas.microsoft.com/office/drawing/2014/main" id="{685DE8F5-7E6A-400F-8B49-6C377BCD1CDF}"/>
                </a:ext>
              </a:extLst>
            </p:cNvPr>
            <p:cNvSpPr/>
            <p:nvPr/>
          </p:nvSpPr>
          <p:spPr>
            <a:xfrm rot="16200000">
              <a:off x="-234219" y="2520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Main Concept</a:t>
              </a:r>
            </a:p>
          </p:txBody>
        </p:sp>
        <p:sp>
          <p:nvSpPr>
            <p:cNvPr id="22" name="Rectangle: Rounded Corners 21">
              <a:extLst>
                <a:ext uri="{FF2B5EF4-FFF2-40B4-BE49-F238E27FC236}">
                  <a16:creationId xmlns:a16="http://schemas.microsoft.com/office/drawing/2014/main" id="{19A33177-BC3E-455D-89B6-144ABECFBE91}"/>
                </a:ext>
              </a:extLst>
            </p:cNvPr>
            <p:cNvSpPr/>
            <p:nvPr/>
          </p:nvSpPr>
          <p:spPr>
            <a:xfrm rot="16200000">
              <a:off x="-234219" y="3663222"/>
              <a:ext cx="1142997" cy="674557"/>
            </a:xfrm>
            <a:prstGeom prst="roundRect">
              <a:avLst/>
            </a:prstGeom>
            <a:solidFill>
              <a:srgbClr val="FFC6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95000"/>
                      <a:lumOff val="5000"/>
                    </a:schemeClr>
                  </a:solidFill>
                  <a:latin typeface="Segoe UI" panose="020B0502040204020203" pitchFamily="34" charset="0"/>
                </a:rPr>
                <a:t>Guided Practice</a:t>
              </a:r>
            </a:p>
          </p:txBody>
        </p:sp>
        <p:sp>
          <p:nvSpPr>
            <p:cNvPr id="23" name="Rectangle: Rounded Corners 22">
              <a:extLst>
                <a:ext uri="{FF2B5EF4-FFF2-40B4-BE49-F238E27FC236}">
                  <a16:creationId xmlns:a16="http://schemas.microsoft.com/office/drawing/2014/main" id="{194206B5-0769-4D4C-A611-A838ABA68734}"/>
                </a:ext>
              </a:extLst>
            </p:cNvPr>
            <p:cNvSpPr/>
            <p:nvPr/>
          </p:nvSpPr>
          <p:spPr>
            <a:xfrm rot="16200000">
              <a:off x="-234219" y="4806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Independent Practice</a:t>
              </a:r>
            </a:p>
          </p:txBody>
        </p:sp>
        <p:sp>
          <p:nvSpPr>
            <p:cNvPr id="24" name="Rectangle: Rounded Corners 23">
              <a:extLst>
                <a:ext uri="{FF2B5EF4-FFF2-40B4-BE49-F238E27FC236}">
                  <a16:creationId xmlns:a16="http://schemas.microsoft.com/office/drawing/2014/main" id="{933B6508-F07E-4017-BA99-C637F6758557}"/>
                </a:ext>
              </a:extLst>
            </p:cNvPr>
            <p:cNvSpPr/>
            <p:nvPr/>
          </p:nvSpPr>
          <p:spPr>
            <a:xfrm rot="16200000">
              <a:off x="-234219" y="5949223"/>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Summary</a:t>
              </a:r>
            </a:p>
          </p:txBody>
        </p:sp>
      </p:grpSp>
      <p:pic>
        <p:nvPicPr>
          <p:cNvPr id="13" name="Picture 12">
            <a:extLst>
              <a:ext uri="{FF2B5EF4-FFF2-40B4-BE49-F238E27FC236}">
                <a16:creationId xmlns:a16="http://schemas.microsoft.com/office/drawing/2014/main" id="{37ED63EF-89EE-4F03-8B44-B6A8B6A51F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22831" y="2244576"/>
            <a:ext cx="1225298" cy="1225298"/>
          </a:xfrm>
          <a:prstGeom prst="rect">
            <a:avLst/>
          </a:prstGeom>
        </p:spPr>
      </p:pic>
      <p:grpSp>
        <p:nvGrpSpPr>
          <p:cNvPr id="16" name="Group 15">
            <a:extLst>
              <a:ext uri="{FF2B5EF4-FFF2-40B4-BE49-F238E27FC236}">
                <a16:creationId xmlns:a16="http://schemas.microsoft.com/office/drawing/2014/main" id="{7E9B819C-AEDF-4490-A3CB-2D018EF6BBA3}"/>
              </a:ext>
            </a:extLst>
          </p:cNvPr>
          <p:cNvGrpSpPr/>
          <p:nvPr/>
        </p:nvGrpSpPr>
        <p:grpSpPr>
          <a:xfrm>
            <a:off x="0" y="2"/>
            <a:ext cx="477077" cy="6857998"/>
            <a:chOff x="1" y="2"/>
            <a:chExt cx="674557" cy="6857998"/>
          </a:xfrm>
        </p:grpSpPr>
        <p:sp>
          <p:nvSpPr>
            <p:cNvPr id="17" name="Rectangle: Rounded Corners 16">
              <a:extLst>
                <a:ext uri="{FF2B5EF4-FFF2-40B4-BE49-F238E27FC236}">
                  <a16:creationId xmlns:a16="http://schemas.microsoft.com/office/drawing/2014/main" id="{0B70FF2B-A534-4E2A-B345-40328AB94AED}"/>
                </a:ext>
              </a:extLst>
            </p:cNvPr>
            <p:cNvSpPr/>
            <p:nvPr/>
          </p:nvSpPr>
          <p:spPr>
            <a:xfrm rot="16200000">
              <a:off x="-234219" y="234222"/>
              <a:ext cx="1142997" cy="674557"/>
            </a:xfrm>
            <a:prstGeom prst="roundRect">
              <a:avLst/>
            </a:prstGeom>
            <a:solidFill>
              <a:schemeClr val="accent3">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Remember</a:t>
              </a:r>
            </a:p>
          </p:txBody>
        </p:sp>
        <p:sp>
          <p:nvSpPr>
            <p:cNvPr id="18" name="Rectangle: Rounded Corners 17">
              <a:extLst>
                <a:ext uri="{FF2B5EF4-FFF2-40B4-BE49-F238E27FC236}">
                  <a16:creationId xmlns:a16="http://schemas.microsoft.com/office/drawing/2014/main" id="{6447BA3B-974B-4573-85D8-9B411F0101F4}"/>
                </a:ext>
              </a:extLst>
            </p:cNvPr>
            <p:cNvSpPr/>
            <p:nvPr/>
          </p:nvSpPr>
          <p:spPr>
            <a:xfrm rot="16200000">
              <a:off x="-234219" y="1377221"/>
              <a:ext cx="1142997" cy="674557"/>
            </a:xfrm>
            <a:prstGeom prst="roundRect">
              <a:avLst/>
            </a:prstGeom>
            <a:solidFill>
              <a:schemeClr val="accent3">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Life Connect</a:t>
              </a:r>
              <a:endParaRPr lang="en-IN" sz="1200" b="0" i="0" dirty="0">
                <a:solidFill>
                  <a:schemeClr val="bg1"/>
                </a:solidFill>
                <a:effectLst/>
                <a:latin typeface="Segoe UI" panose="020B0502040204020203" pitchFamily="34" charset="0"/>
              </a:endParaRPr>
            </a:p>
          </p:txBody>
        </p:sp>
        <p:sp>
          <p:nvSpPr>
            <p:cNvPr id="19" name="Rectangle: Rounded Corners 18">
              <a:extLst>
                <a:ext uri="{FF2B5EF4-FFF2-40B4-BE49-F238E27FC236}">
                  <a16:creationId xmlns:a16="http://schemas.microsoft.com/office/drawing/2014/main" id="{5B07BD5A-CCA9-4A7F-8A77-80FC2E0B9A22}"/>
                </a:ext>
              </a:extLst>
            </p:cNvPr>
            <p:cNvSpPr/>
            <p:nvPr/>
          </p:nvSpPr>
          <p:spPr>
            <a:xfrm rot="16200000">
              <a:off x="-234219" y="2520221"/>
              <a:ext cx="1142997" cy="674557"/>
            </a:xfrm>
            <a:prstGeom prst="roundRect">
              <a:avLst/>
            </a:prstGeom>
            <a:solidFill>
              <a:schemeClr val="accent3">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Concept Explanation</a:t>
              </a:r>
              <a:endParaRPr lang="en-IN" sz="1200" b="0" i="0" dirty="0">
                <a:solidFill>
                  <a:schemeClr val="bg1"/>
                </a:solidFill>
                <a:effectLst/>
                <a:latin typeface="Segoe UI" panose="020B0502040204020203" pitchFamily="34" charset="0"/>
              </a:endParaRPr>
            </a:p>
          </p:txBody>
        </p:sp>
        <p:sp>
          <p:nvSpPr>
            <p:cNvPr id="20" name="Rectangle: Rounded Corners 19">
              <a:extLst>
                <a:ext uri="{FF2B5EF4-FFF2-40B4-BE49-F238E27FC236}">
                  <a16:creationId xmlns:a16="http://schemas.microsoft.com/office/drawing/2014/main" id="{BE0C9B0B-768B-4F75-B5F9-21D7E643A389}"/>
                </a:ext>
              </a:extLst>
            </p:cNvPr>
            <p:cNvSpPr/>
            <p:nvPr/>
          </p:nvSpPr>
          <p:spPr>
            <a:xfrm rot="16200000">
              <a:off x="-234219" y="3663222"/>
              <a:ext cx="1142997" cy="674557"/>
            </a:xfrm>
            <a:prstGeom prst="roundRect">
              <a:avLst/>
            </a:prstGeom>
            <a:solidFill>
              <a:srgbClr val="FFC6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tx1"/>
                  </a:solidFill>
                  <a:effectLst/>
                  <a:latin typeface="Segoe UI" panose="020B0502040204020203" pitchFamily="34" charset="0"/>
                </a:rPr>
                <a:t>Guided Practice</a:t>
              </a:r>
            </a:p>
          </p:txBody>
        </p:sp>
        <p:sp>
          <p:nvSpPr>
            <p:cNvPr id="21" name="Rectangle: Rounded Corners 20">
              <a:extLst>
                <a:ext uri="{FF2B5EF4-FFF2-40B4-BE49-F238E27FC236}">
                  <a16:creationId xmlns:a16="http://schemas.microsoft.com/office/drawing/2014/main" id="{99FA028F-8C53-41D9-A121-8368B77AC43D}"/>
                </a:ext>
              </a:extLst>
            </p:cNvPr>
            <p:cNvSpPr/>
            <p:nvPr/>
          </p:nvSpPr>
          <p:spPr>
            <a:xfrm rot="16200000">
              <a:off x="-234219" y="4806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Independent Practice</a:t>
              </a:r>
            </a:p>
          </p:txBody>
        </p:sp>
        <p:sp>
          <p:nvSpPr>
            <p:cNvPr id="26" name="Rectangle: Rounded Corners 25">
              <a:extLst>
                <a:ext uri="{FF2B5EF4-FFF2-40B4-BE49-F238E27FC236}">
                  <a16:creationId xmlns:a16="http://schemas.microsoft.com/office/drawing/2014/main" id="{D2708F16-313A-483D-A848-245B0290DC82}"/>
                </a:ext>
              </a:extLst>
            </p:cNvPr>
            <p:cNvSpPr/>
            <p:nvPr/>
          </p:nvSpPr>
          <p:spPr>
            <a:xfrm rot="16200000">
              <a:off x="-234219" y="5949223"/>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Summary</a:t>
              </a:r>
            </a:p>
          </p:txBody>
        </p:sp>
      </p:grpSp>
      <p:sp>
        <p:nvSpPr>
          <p:cNvPr id="2" name="TextBox 1">
            <a:extLst>
              <a:ext uri="{FF2B5EF4-FFF2-40B4-BE49-F238E27FC236}">
                <a16:creationId xmlns:a16="http://schemas.microsoft.com/office/drawing/2014/main" id="{F8C6E18D-A837-4CE7-BD0A-F098A0F3F62F}"/>
              </a:ext>
            </a:extLst>
          </p:cNvPr>
          <p:cNvSpPr txBox="1"/>
          <p:nvPr/>
        </p:nvSpPr>
        <p:spPr>
          <a:xfrm>
            <a:off x="2558005" y="1319514"/>
            <a:ext cx="8199641" cy="5262979"/>
          </a:xfrm>
          <a:prstGeom prst="rect">
            <a:avLst/>
          </a:prstGeom>
          <a:noFill/>
        </p:spPr>
        <p:txBody>
          <a:bodyPr wrap="square" rtlCol="0">
            <a:spAutoFit/>
          </a:bodyPr>
          <a:lstStyle/>
          <a:p>
            <a:endParaRPr lang="en-US" sz="2400" b="1" dirty="0">
              <a:latin typeface="Myriad Pro" panose="020B0503030403020204" pitchFamily="34" charset="0"/>
            </a:endParaRPr>
          </a:p>
          <a:p>
            <a:r>
              <a:rPr lang="en-IN" sz="2400" b="1" dirty="0">
                <a:latin typeface="Myriad Pro" panose="020B0503030403020204"/>
              </a:rPr>
              <a:t>Find the coordinates of the point A, C and E.</a:t>
            </a:r>
          </a:p>
          <a:p>
            <a:endParaRPr lang="en-IN" sz="2400" b="1" dirty="0">
              <a:latin typeface="Myriad Pro" panose="020B0503030403020204"/>
            </a:endParaRPr>
          </a:p>
          <a:p>
            <a:endParaRPr lang="en-IN" sz="2400" b="1" dirty="0">
              <a:latin typeface="Myriad Pro" panose="020B0503030403020204"/>
            </a:endParaRPr>
          </a:p>
          <a:p>
            <a:endParaRPr lang="en-US" sz="2400" b="1" dirty="0">
              <a:latin typeface="Myriad Pro" panose="020B0503030403020204"/>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3" name="TextBox 2">
            <a:extLst>
              <a:ext uri="{FF2B5EF4-FFF2-40B4-BE49-F238E27FC236}">
                <a16:creationId xmlns:a16="http://schemas.microsoft.com/office/drawing/2014/main" id="{098C4B30-6AA4-4BCC-89F6-ECA5835E5856}"/>
              </a:ext>
            </a:extLst>
          </p:cNvPr>
          <p:cNvSpPr txBox="1"/>
          <p:nvPr/>
        </p:nvSpPr>
        <p:spPr>
          <a:xfrm flipH="1">
            <a:off x="1990165" y="571500"/>
            <a:ext cx="6798833" cy="707886"/>
          </a:xfrm>
          <a:prstGeom prst="rect">
            <a:avLst/>
          </a:prstGeom>
          <a:noFill/>
        </p:spPr>
        <p:txBody>
          <a:bodyPr wrap="square" rtlCol="0">
            <a:spAutoFit/>
          </a:bodyPr>
          <a:lstStyle/>
          <a:p>
            <a:r>
              <a:rPr lang="en-US" sz="4000" b="1" dirty="0">
                <a:latin typeface="Myriad Pro" panose="020B0503030403020204"/>
              </a:rPr>
              <a:t> Lets Answer:</a:t>
            </a:r>
            <a:endParaRPr lang="en-IN" sz="4000" b="1" dirty="0">
              <a:latin typeface="Myriad Pro" panose="020B0503030403020204"/>
            </a:endParaRPr>
          </a:p>
        </p:txBody>
      </p:sp>
      <p:pic>
        <p:nvPicPr>
          <p:cNvPr id="3075" name="Picture 3"/>
          <p:cNvPicPr>
            <a:picLocks noChangeAspect="1" noChangeArrowheads="1"/>
          </p:cNvPicPr>
          <p:nvPr/>
        </p:nvPicPr>
        <p:blipFill>
          <a:blip r:embed="rId5" cstate="print"/>
          <a:srcRect/>
          <a:stretch>
            <a:fillRect/>
          </a:stretch>
        </p:blipFill>
        <p:spPr bwMode="auto">
          <a:xfrm>
            <a:off x="7046005" y="2356531"/>
            <a:ext cx="3876675" cy="3857625"/>
          </a:xfrm>
          <a:prstGeom prst="rect">
            <a:avLst/>
          </a:prstGeom>
          <a:noFill/>
          <a:ln w="9525">
            <a:noFill/>
            <a:miter lim="800000"/>
            <a:headEnd/>
            <a:tailEnd/>
          </a:ln>
        </p:spPr>
      </p:pic>
    </p:spTree>
    <p:extLst>
      <p:ext uri="{BB962C8B-B14F-4D97-AF65-F5344CB8AC3E}">
        <p14:creationId xmlns:p14="http://schemas.microsoft.com/office/powerpoint/2010/main" val="117160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A1E63-2FA1-4D72-9602-44A8D374A0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BD9EE9DF-867B-4E3D-BA87-66FEEBC72A9A}"/>
              </a:ext>
            </a:extLst>
          </p:cNvPr>
          <p:cNvGrpSpPr/>
          <p:nvPr/>
        </p:nvGrpSpPr>
        <p:grpSpPr>
          <a:xfrm>
            <a:off x="1" y="2"/>
            <a:ext cx="477077" cy="6857998"/>
            <a:chOff x="1" y="2"/>
            <a:chExt cx="674557" cy="6857998"/>
          </a:xfrm>
        </p:grpSpPr>
        <p:sp>
          <p:nvSpPr>
            <p:cNvPr id="12" name="Rectangle: Rounded Corners 11">
              <a:extLst>
                <a:ext uri="{FF2B5EF4-FFF2-40B4-BE49-F238E27FC236}">
                  <a16:creationId xmlns:a16="http://schemas.microsoft.com/office/drawing/2014/main" id="{081A30C2-03C4-4448-957E-E7B5FB7BD130}"/>
                </a:ext>
              </a:extLst>
            </p:cNvPr>
            <p:cNvSpPr/>
            <p:nvPr/>
          </p:nvSpPr>
          <p:spPr>
            <a:xfrm rot="16200000">
              <a:off x="-234219" y="234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Segoe UI" panose="020B0502040204020203" pitchFamily="34" charset="0"/>
                </a:rPr>
                <a:t>Recap</a:t>
              </a:r>
            </a:p>
          </p:txBody>
        </p:sp>
        <p:sp>
          <p:nvSpPr>
            <p:cNvPr id="14" name="Rectangle: Rounded Corners 13">
              <a:extLst>
                <a:ext uri="{FF2B5EF4-FFF2-40B4-BE49-F238E27FC236}">
                  <a16:creationId xmlns:a16="http://schemas.microsoft.com/office/drawing/2014/main" id="{B55037B0-A1BE-43CB-B8B3-28B44DA43C38}"/>
                </a:ext>
              </a:extLst>
            </p:cNvPr>
            <p:cNvSpPr/>
            <p:nvPr/>
          </p:nvSpPr>
          <p:spPr>
            <a:xfrm rot="16200000">
              <a:off x="-234219" y="1377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Hook</a:t>
              </a:r>
            </a:p>
          </p:txBody>
        </p:sp>
        <p:sp>
          <p:nvSpPr>
            <p:cNvPr id="15" name="Rectangle: Rounded Corners 14">
              <a:extLst>
                <a:ext uri="{FF2B5EF4-FFF2-40B4-BE49-F238E27FC236}">
                  <a16:creationId xmlns:a16="http://schemas.microsoft.com/office/drawing/2014/main" id="{685DE8F5-7E6A-400F-8B49-6C377BCD1CDF}"/>
                </a:ext>
              </a:extLst>
            </p:cNvPr>
            <p:cNvSpPr/>
            <p:nvPr/>
          </p:nvSpPr>
          <p:spPr>
            <a:xfrm rot="16200000">
              <a:off x="-234219" y="2520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Main Concept</a:t>
              </a:r>
            </a:p>
          </p:txBody>
        </p:sp>
        <p:sp>
          <p:nvSpPr>
            <p:cNvPr id="22" name="Rectangle: Rounded Corners 21">
              <a:extLst>
                <a:ext uri="{FF2B5EF4-FFF2-40B4-BE49-F238E27FC236}">
                  <a16:creationId xmlns:a16="http://schemas.microsoft.com/office/drawing/2014/main" id="{19A33177-BC3E-455D-89B6-144ABECFBE91}"/>
                </a:ext>
              </a:extLst>
            </p:cNvPr>
            <p:cNvSpPr/>
            <p:nvPr/>
          </p:nvSpPr>
          <p:spPr>
            <a:xfrm rot="16200000">
              <a:off x="-234219" y="3663222"/>
              <a:ext cx="1142997" cy="674557"/>
            </a:xfrm>
            <a:prstGeom prst="roundRect">
              <a:avLst/>
            </a:prstGeom>
            <a:solidFill>
              <a:srgbClr val="FFC6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95000"/>
                      <a:lumOff val="5000"/>
                    </a:schemeClr>
                  </a:solidFill>
                  <a:latin typeface="Segoe UI" panose="020B0502040204020203" pitchFamily="34" charset="0"/>
                </a:rPr>
                <a:t>Guided Practice</a:t>
              </a:r>
            </a:p>
          </p:txBody>
        </p:sp>
        <p:sp>
          <p:nvSpPr>
            <p:cNvPr id="23" name="Rectangle: Rounded Corners 22">
              <a:extLst>
                <a:ext uri="{FF2B5EF4-FFF2-40B4-BE49-F238E27FC236}">
                  <a16:creationId xmlns:a16="http://schemas.microsoft.com/office/drawing/2014/main" id="{194206B5-0769-4D4C-A611-A838ABA68734}"/>
                </a:ext>
              </a:extLst>
            </p:cNvPr>
            <p:cNvSpPr/>
            <p:nvPr/>
          </p:nvSpPr>
          <p:spPr>
            <a:xfrm rot="16200000">
              <a:off x="-234219" y="4806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Independent Practice</a:t>
              </a:r>
            </a:p>
          </p:txBody>
        </p:sp>
        <p:sp>
          <p:nvSpPr>
            <p:cNvPr id="24" name="Rectangle: Rounded Corners 23">
              <a:extLst>
                <a:ext uri="{FF2B5EF4-FFF2-40B4-BE49-F238E27FC236}">
                  <a16:creationId xmlns:a16="http://schemas.microsoft.com/office/drawing/2014/main" id="{933B6508-F07E-4017-BA99-C637F6758557}"/>
                </a:ext>
              </a:extLst>
            </p:cNvPr>
            <p:cNvSpPr/>
            <p:nvPr/>
          </p:nvSpPr>
          <p:spPr>
            <a:xfrm rot="16200000">
              <a:off x="-234219" y="5949223"/>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Summary</a:t>
              </a:r>
            </a:p>
          </p:txBody>
        </p:sp>
      </p:grpSp>
      <p:pic>
        <p:nvPicPr>
          <p:cNvPr id="13" name="Picture 12">
            <a:extLst>
              <a:ext uri="{FF2B5EF4-FFF2-40B4-BE49-F238E27FC236}">
                <a16:creationId xmlns:a16="http://schemas.microsoft.com/office/drawing/2014/main" id="{37ED63EF-89EE-4F03-8B44-B6A8B6A51F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22831" y="2244576"/>
            <a:ext cx="1225298" cy="1225298"/>
          </a:xfrm>
          <a:prstGeom prst="rect">
            <a:avLst/>
          </a:prstGeom>
        </p:spPr>
      </p:pic>
      <p:grpSp>
        <p:nvGrpSpPr>
          <p:cNvPr id="16" name="Group 15">
            <a:extLst>
              <a:ext uri="{FF2B5EF4-FFF2-40B4-BE49-F238E27FC236}">
                <a16:creationId xmlns:a16="http://schemas.microsoft.com/office/drawing/2014/main" id="{7E9B819C-AEDF-4490-A3CB-2D018EF6BBA3}"/>
              </a:ext>
            </a:extLst>
          </p:cNvPr>
          <p:cNvGrpSpPr/>
          <p:nvPr/>
        </p:nvGrpSpPr>
        <p:grpSpPr>
          <a:xfrm>
            <a:off x="0" y="2"/>
            <a:ext cx="477077" cy="6857998"/>
            <a:chOff x="1" y="2"/>
            <a:chExt cx="674557" cy="6857998"/>
          </a:xfrm>
        </p:grpSpPr>
        <p:sp>
          <p:nvSpPr>
            <p:cNvPr id="17" name="Rectangle: Rounded Corners 16">
              <a:extLst>
                <a:ext uri="{FF2B5EF4-FFF2-40B4-BE49-F238E27FC236}">
                  <a16:creationId xmlns:a16="http://schemas.microsoft.com/office/drawing/2014/main" id="{0B70FF2B-A534-4E2A-B345-40328AB94AED}"/>
                </a:ext>
              </a:extLst>
            </p:cNvPr>
            <p:cNvSpPr/>
            <p:nvPr/>
          </p:nvSpPr>
          <p:spPr>
            <a:xfrm rot="16200000">
              <a:off x="-234219" y="234222"/>
              <a:ext cx="1142997" cy="674557"/>
            </a:xfrm>
            <a:prstGeom prst="roundRect">
              <a:avLst/>
            </a:prstGeom>
            <a:solidFill>
              <a:schemeClr val="accent3">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Remember</a:t>
              </a:r>
            </a:p>
          </p:txBody>
        </p:sp>
        <p:sp>
          <p:nvSpPr>
            <p:cNvPr id="18" name="Rectangle: Rounded Corners 17">
              <a:extLst>
                <a:ext uri="{FF2B5EF4-FFF2-40B4-BE49-F238E27FC236}">
                  <a16:creationId xmlns:a16="http://schemas.microsoft.com/office/drawing/2014/main" id="{6447BA3B-974B-4573-85D8-9B411F0101F4}"/>
                </a:ext>
              </a:extLst>
            </p:cNvPr>
            <p:cNvSpPr/>
            <p:nvPr/>
          </p:nvSpPr>
          <p:spPr>
            <a:xfrm rot="16200000">
              <a:off x="-234219" y="1377221"/>
              <a:ext cx="1142997" cy="674557"/>
            </a:xfrm>
            <a:prstGeom prst="roundRect">
              <a:avLst/>
            </a:prstGeom>
            <a:solidFill>
              <a:schemeClr val="accent3">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Life Connect</a:t>
              </a:r>
              <a:endParaRPr lang="en-IN" sz="1200" b="0" i="0" dirty="0">
                <a:solidFill>
                  <a:schemeClr val="bg1"/>
                </a:solidFill>
                <a:effectLst/>
                <a:latin typeface="Segoe UI" panose="020B0502040204020203" pitchFamily="34" charset="0"/>
              </a:endParaRPr>
            </a:p>
          </p:txBody>
        </p:sp>
        <p:sp>
          <p:nvSpPr>
            <p:cNvPr id="19" name="Rectangle: Rounded Corners 18">
              <a:extLst>
                <a:ext uri="{FF2B5EF4-FFF2-40B4-BE49-F238E27FC236}">
                  <a16:creationId xmlns:a16="http://schemas.microsoft.com/office/drawing/2014/main" id="{5B07BD5A-CCA9-4A7F-8A77-80FC2E0B9A22}"/>
                </a:ext>
              </a:extLst>
            </p:cNvPr>
            <p:cNvSpPr/>
            <p:nvPr/>
          </p:nvSpPr>
          <p:spPr>
            <a:xfrm rot="16200000">
              <a:off x="-234219" y="2520221"/>
              <a:ext cx="1142997" cy="674557"/>
            </a:xfrm>
            <a:prstGeom prst="roundRect">
              <a:avLst/>
            </a:prstGeom>
            <a:solidFill>
              <a:schemeClr val="accent3">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Concept Explanation</a:t>
              </a:r>
              <a:endParaRPr lang="en-IN" sz="1200" b="0" i="0" dirty="0">
                <a:solidFill>
                  <a:schemeClr val="bg1"/>
                </a:solidFill>
                <a:effectLst/>
                <a:latin typeface="Segoe UI" panose="020B0502040204020203" pitchFamily="34" charset="0"/>
              </a:endParaRPr>
            </a:p>
          </p:txBody>
        </p:sp>
        <p:sp>
          <p:nvSpPr>
            <p:cNvPr id="20" name="Rectangle: Rounded Corners 19">
              <a:extLst>
                <a:ext uri="{FF2B5EF4-FFF2-40B4-BE49-F238E27FC236}">
                  <a16:creationId xmlns:a16="http://schemas.microsoft.com/office/drawing/2014/main" id="{BE0C9B0B-768B-4F75-B5F9-21D7E643A389}"/>
                </a:ext>
              </a:extLst>
            </p:cNvPr>
            <p:cNvSpPr/>
            <p:nvPr/>
          </p:nvSpPr>
          <p:spPr>
            <a:xfrm rot="16200000">
              <a:off x="-234219" y="3663222"/>
              <a:ext cx="1142997" cy="674557"/>
            </a:xfrm>
            <a:prstGeom prst="roundRect">
              <a:avLst/>
            </a:prstGeom>
            <a:solidFill>
              <a:srgbClr val="FFC6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tx1"/>
                  </a:solidFill>
                  <a:effectLst/>
                  <a:latin typeface="Segoe UI" panose="020B0502040204020203" pitchFamily="34" charset="0"/>
                </a:rPr>
                <a:t>Guided Practice</a:t>
              </a:r>
            </a:p>
          </p:txBody>
        </p:sp>
        <p:sp>
          <p:nvSpPr>
            <p:cNvPr id="21" name="Rectangle: Rounded Corners 20">
              <a:extLst>
                <a:ext uri="{FF2B5EF4-FFF2-40B4-BE49-F238E27FC236}">
                  <a16:creationId xmlns:a16="http://schemas.microsoft.com/office/drawing/2014/main" id="{99FA028F-8C53-41D9-A121-8368B77AC43D}"/>
                </a:ext>
              </a:extLst>
            </p:cNvPr>
            <p:cNvSpPr/>
            <p:nvPr/>
          </p:nvSpPr>
          <p:spPr>
            <a:xfrm rot="16200000">
              <a:off x="-234219" y="4806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Independent Practice</a:t>
              </a:r>
            </a:p>
          </p:txBody>
        </p:sp>
        <p:sp>
          <p:nvSpPr>
            <p:cNvPr id="26" name="Rectangle: Rounded Corners 25">
              <a:extLst>
                <a:ext uri="{FF2B5EF4-FFF2-40B4-BE49-F238E27FC236}">
                  <a16:creationId xmlns:a16="http://schemas.microsoft.com/office/drawing/2014/main" id="{D2708F16-313A-483D-A848-245B0290DC82}"/>
                </a:ext>
              </a:extLst>
            </p:cNvPr>
            <p:cNvSpPr/>
            <p:nvPr/>
          </p:nvSpPr>
          <p:spPr>
            <a:xfrm rot="16200000">
              <a:off x="-234219" y="5949223"/>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Summary</a:t>
              </a:r>
            </a:p>
          </p:txBody>
        </p:sp>
      </p:grpSp>
      <p:sp>
        <p:nvSpPr>
          <p:cNvPr id="2" name="TextBox 1">
            <a:extLst>
              <a:ext uri="{FF2B5EF4-FFF2-40B4-BE49-F238E27FC236}">
                <a16:creationId xmlns:a16="http://schemas.microsoft.com/office/drawing/2014/main" id="{F8C6E18D-A837-4CE7-BD0A-F098A0F3F62F}"/>
              </a:ext>
            </a:extLst>
          </p:cNvPr>
          <p:cNvSpPr txBox="1"/>
          <p:nvPr/>
        </p:nvSpPr>
        <p:spPr>
          <a:xfrm>
            <a:off x="2811017" y="1279386"/>
            <a:ext cx="7968147" cy="6247864"/>
          </a:xfrm>
          <a:prstGeom prst="rect">
            <a:avLst/>
          </a:prstGeom>
          <a:noFill/>
        </p:spPr>
        <p:txBody>
          <a:bodyPr wrap="square" rtlCol="0">
            <a:spAutoFit/>
          </a:bodyPr>
          <a:lstStyle/>
          <a:p>
            <a:r>
              <a:rPr lang="en-US" sz="2400" b="1" dirty="0">
                <a:latin typeface="Myriad Pro" panose="020B0503030403020204"/>
              </a:rPr>
              <a:t>                                     </a:t>
            </a:r>
          </a:p>
          <a:p>
            <a:r>
              <a:rPr lang="en-US" sz="2400" b="1" dirty="0"/>
              <a:t>Find the coordinates of the point according to the given location.</a:t>
            </a:r>
          </a:p>
          <a:p>
            <a:r>
              <a:rPr lang="en-US" sz="2400" b="1" dirty="0"/>
              <a:t>Point F is located 3 units to the right and 5 units above the origin.</a:t>
            </a:r>
          </a:p>
          <a:p>
            <a:pPr algn="l" fontAlgn="t"/>
            <a:endParaRPr lang="en-US" sz="2000" dirty="0">
              <a:latin typeface="Myriad Pro" panose="020B0503030403020204"/>
            </a:endParaRPr>
          </a:p>
          <a:p>
            <a:endParaRPr lang="en-IN" sz="2000" b="1" dirty="0">
              <a:latin typeface="Myriad Pro" panose="020B0503030403020204"/>
            </a:endParaRPr>
          </a:p>
          <a:p>
            <a:pPr marL="457200" indent="-457200">
              <a:buAutoNum type="alphaLcParenR"/>
            </a:pPr>
            <a:endParaRPr lang="en-IN" sz="2000" b="1" dirty="0">
              <a:latin typeface="Myriad Pro" panose="020B0503030403020204"/>
            </a:endParaRPr>
          </a:p>
          <a:p>
            <a:endParaRPr lang="en-IN" sz="2000" b="1" dirty="0">
              <a:latin typeface="Myriad Pro" panose="020B0503030403020204"/>
            </a:endParaRPr>
          </a:p>
          <a:p>
            <a:endParaRPr lang="en-US" sz="2000" b="1" dirty="0">
              <a:latin typeface="Myriad Pro" panose="020B0503030403020204"/>
            </a:endParaRPr>
          </a:p>
          <a:p>
            <a:endParaRPr lang="en-US" sz="2000" dirty="0">
              <a:latin typeface="Myriad Pro" panose="020B0503030403020204"/>
            </a:endParaRPr>
          </a:p>
          <a:p>
            <a:endParaRPr lang="en-US" sz="2000" dirty="0">
              <a:latin typeface="Myriad Pro" panose="020B0503030403020204"/>
            </a:endParaRPr>
          </a:p>
          <a:p>
            <a:endParaRPr lang="en-US" sz="2000" dirty="0">
              <a:latin typeface="Myriad Pro" panose="020B0503030403020204"/>
            </a:endParaRPr>
          </a:p>
          <a:p>
            <a:endParaRPr lang="en-US" sz="2000" dirty="0">
              <a:latin typeface="Myriad Pro" panose="020B0503030403020204"/>
            </a:endParaRPr>
          </a:p>
          <a:p>
            <a:endParaRPr lang="en-US" sz="2000" dirty="0">
              <a:latin typeface="Myriad Pro" panose="020B0503030403020204"/>
            </a:endParaRPr>
          </a:p>
          <a:p>
            <a:endParaRPr lang="en-US" sz="2000" dirty="0">
              <a:latin typeface="Myriad Pro" panose="020B0503030403020204"/>
            </a:endParaRPr>
          </a:p>
          <a:p>
            <a:endParaRPr lang="en-US" sz="2000" dirty="0">
              <a:latin typeface="Myriad Pro" panose="020B0503030403020204"/>
            </a:endParaRPr>
          </a:p>
          <a:p>
            <a:endParaRPr lang="en-US" sz="2000" dirty="0">
              <a:latin typeface="Myriad Pro" panose="020B0503030403020204"/>
            </a:endParaRPr>
          </a:p>
          <a:p>
            <a:endParaRPr lang="en-US" sz="2000" dirty="0">
              <a:latin typeface="Myriad Pro" panose="020B0503030403020204"/>
            </a:endParaRPr>
          </a:p>
        </p:txBody>
      </p:sp>
      <p:sp>
        <p:nvSpPr>
          <p:cNvPr id="3" name="TextBox 2">
            <a:extLst>
              <a:ext uri="{FF2B5EF4-FFF2-40B4-BE49-F238E27FC236}">
                <a16:creationId xmlns:a16="http://schemas.microsoft.com/office/drawing/2014/main" id="{098C4B30-6AA4-4BCC-89F6-ECA5835E5856}"/>
              </a:ext>
            </a:extLst>
          </p:cNvPr>
          <p:cNvSpPr txBox="1"/>
          <p:nvPr/>
        </p:nvSpPr>
        <p:spPr>
          <a:xfrm flipH="1">
            <a:off x="1990165" y="571500"/>
            <a:ext cx="6798833" cy="707886"/>
          </a:xfrm>
          <a:prstGeom prst="rect">
            <a:avLst/>
          </a:prstGeom>
          <a:noFill/>
        </p:spPr>
        <p:txBody>
          <a:bodyPr wrap="square" rtlCol="0">
            <a:spAutoFit/>
          </a:bodyPr>
          <a:lstStyle/>
          <a:p>
            <a:r>
              <a:rPr lang="en-US" sz="4000" b="1" dirty="0">
                <a:latin typeface="Myriad Pro" panose="020B0503030403020204"/>
              </a:rPr>
              <a:t>Lets Answer:</a:t>
            </a:r>
            <a:endParaRPr lang="en-IN" sz="4000" b="1" dirty="0">
              <a:latin typeface="Myriad Pro" panose="020B0503030403020204"/>
            </a:endParaRPr>
          </a:p>
        </p:txBody>
      </p:sp>
      <p:pic>
        <p:nvPicPr>
          <p:cNvPr id="4100" name="Picture 4"/>
          <p:cNvPicPr>
            <a:picLocks noChangeAspect="1" noChangeArrowheads="1"/>
          </p:cNvPicPr>
          <p:nvPr/>
        </p:nvPicPr>
        <p:blipFill>
          <a:blip r:embed="rId5" cstate="print"/>
          <a:srcRect/>
          <a:stretch>
            <a:fillRect/>
          </a:stretch>
        </p:blipFill>
        <p:spPr bwMode="auto">
          <a:xfrm>
            <a:off x="2721659" y="3301092"/>
            <a:ext cx="2162175" cy="2171700"/>
          </a:xfrm>
          <a:prstGeom prst="rect">
            <a:avLst/>
          </a:prstGeom>
          <a:noFill/>
          <a:ln w="9525">
            <a:noFill/>
            <a:miter lim="800000"/>
            <a:headEnd/>
            <a:tailEnd/>
          </a:ln>
        </p:spPr>
      </p:pic>
      <p:pic>
        <p:nvPicPr>
          <p:cNvPr id="4101" name="Picture 5"/>
          <p:cNvPicPr>
            <a:picLocks noChangeAspect="1" noChangeArrowheads="1"/>
          </p:cNvPicPr>
          <p:nvPr/>
        </p:nvPicPr>
        <p:blipFill>
          <a:blip r:embed="rId6" cstate="print"/>
          <a:srcRect/>
          <a:stretch>
            <a:fillRect/>
          </a:stretch>
        </p:blipFill>
        <p:spPr bwMode="auto">
          <a:xfrm>
            <a:off x="5106763" y="3295877"/>
            <a:ext cx="2152650" cy="2124075"/>
          </a:xfrm>
          <a:prstGeom prst="rect">
            <a:avLst/>
          </a:prstGeom>
          <a:noFill/>
          <a:ln w="9525">
            <a:noFill/>
            <a:miter lim="800000"/>
            <a:headEnd/>
            <a:tailEnd/>
          </a:ln>
        </p:spPr>
      </p:pic>
      <p:pic>
        <p:nvPicPr>
          <p:cNvPr id="4102" name="Picture 6"/>
          <p:cNvPicPr>
            <a:picLocks noChangeAspect="1" noChangeArrowheads="1"/>
          </p:cNvPicPr>
          <p:nvPr/>
        </p:nvPicPr>
        <p:blipFill>
          <a:blip r:embed="rId7" cstate="print"/>
          <a:srcRect/>
          <a:stretch>
            <a:fillRect/>
          </a:stretch>
        </p:blipFill>
        <p:spPr bwMode="auto">
          <a:xfrm>
            <a:off x="7487107" y="3276827"/>
            <a:ext cx="2152650" cy="2162175"/>
          </a:xfrm>
          <a:prstGeom prst="rect">
            <a:avLst/>
          </a:prstGeom>
          <a:noFill/>
          <a:ln w="9525">
            <a:noFill/>
            <a:miter lim="800000"/>
            <a:headEnd/>
            <a:tailEnd/>
          </a:ln>
        </p:spPr>
      </p:pic>
      <p:pic>
        <p:nvPicPr>
          <p:cNvPr id="4103" name="Picture 7"/>
          <p:cNvPicPr>
            <a:picLocks noChangeAspect="1" noChangeArrowheads="1"/>
          </p:cNvPicPr>
          <p:nvPr/>
        </p:nvPicPr>
        <p:blipFill>
          <a:blip r:embed="rId8" cstate="print"/>
          <a:srcRect/>
          <a:stretch>
            <a:fillRect/>
          </a:stretch>
        </p:blipFill>
        <p:spPr bwMode="auto">
          <a:xfrm>
            <a:off x="9879696" y="3266849"/>
            <a:ext cx="2152650" cy="2124075"/>
          </a:xfrm>
          <a:prstGeom prst="rect">
            <a:avLst/>
          </a:prstGeom>
          <a:noFill/>
          <a:ln w="9525">
            <a:noFill/>
            <a:miter lim="800000"/>
            <a:headEnd/>
            <a:tailEnd/>
          </a:ln>
        </p:spPr>
      </p:pic>
      <p:sp>
        <p:nvSpPr>
          <p:cNvPr id="27" name="TextBox 26"/>
          <p:cNvSpPr txBox="1"/>
          <p:nvPr/>
        </p:nvSpPr>
        <p:spPr>
          <a:xfrm>
            <a:off x="3512457" y="5631543"/>
            <a:ext cx="609600" cy="369332"/>
          </a:xfrm>
          <a:prstGeom prst="rect">
            <a:avLst/>
          </a:prstGeom>
          <a:noFill/>
        </p:spPr>
        <p:txBody>
          <a:bodyPr wrap="square" rtlCol="0">
            <a:spAutoFit/>
          </a:bodyPr>
          <a:lstStyle/>
          <a:p>
            <a:r>
              <a:rPr lang="en-US" dirty="0"/>
              <a:t>(a)</a:t>
            </a:r>
          </a:p>
        </p:txBody>
      </p:sp>
      <p:sp>
        <p:nvSpPr>
          <p:cNvPr id="28" name="TextBox 27"/>
          <p:cNvSpPr txBox="1"/>
          <p:nvPr/>
        </p:nvSpPr>
        <p:spPr>
          <a:xfrm>
            <a:off x="5987143" y="5638800"/>
            <a:ext cx="609600" cy="369332"/>
          </a:xfrm>
          <a:prstGeom prst="rect">
            <a:avLst/>
          </a:prstGeom>
          <a:noFill/>
        </p:spPr>
        <p:txBody>
          <a:bodyPr wrap="square" rtlCol="0">
            <a:spAutoFit/>
          </a:bodyPr>
          <a:lstStyle/>
          <a:p>
            <a:r>
              <a:rPr lang="en-US" dirty="0"/>
              <a:t>(b)</a:t>
            </a:r>
          </a:p>
        </p:txBody>
      </p:sp>
      <p:sp>
        <p:nvSpPr>
          <p:cNvPr id="29" name="TextBox 28"/>
          <p:cNvSpPr txBox="1"/>
          <p:nvPr/>
        </p:nvSpPr>
        <p:spPr>
          <a:xfrm>
            <a:off x="8287657" y="5617029"/>
            <a:ext cx="609600" cy="369332"/>
          </a:xfrm>
          <a:prstGeom prst="rect">
            <a:avLst/>
          </a:prstGeom>
          <a:noFill/>
        </p:spPr>
        <p:txBody>
          <a:bodyPr wrap="square" rtlCol="0">
            <a:spAutoFit/>
          </a:bodyPr>
          <a:lstStyle/>
          <a:p>
            <a:r>
              <a:rPr lang="en-US" dirty="0"/>
              <a:t>(c)</a:t>
            </a:r>
          </a:p>
        </p:txBody>
      </p:sp>
      <p:sp>
        <p:nvSpPr>
          <p:cNvPr id="30" name="TextBox 29"/>
          <p:cNvSpPr txBox="1"/>
          <p:nvPr/>
        </p:nvSpPr>
        <p:spPr>
          <a:xfrm>
            <a:off x="10711543" y="5588000"/>
            <a:ext cx="609600" cy="369332"/>
          </a:xfrm>
          <a:prstGeom prst="rect">
            <a:avLst/>
          </a:prstGeom>
          <a:noFill/>
        </p:spPr>
        <p:txBody>
          <a:bodyPr wrap="square" rtlCol="0">
            <a:spAutoFit/>
          </a:bodyPr>
          <a:lstStyle/>
          <a:p>
            <a:r>
              <a:rPr lang="en-US" dirty="0"/>
              <a:t>(d)</a:t>
            </a:r>
          </a:p>
        </p:txBody>
      </p:sp>
      <p:sp>
        <p:nvSpPr>
          <p:cNvPr id="31" name="TextBox 30"/>
          <p:cNvSpPr txBox="1"/>
          <p:nvPr/>
        </p:nvSpPr>
        <p:spPr>
          <a:xfrm>
            <a:off x="3926114" y="3360057"/>
            <a:ext cx="609600" cy="369332"/>
          </a:xfrm>
          <a:prstGeom prst="rect">
            <a:avLst/>
          </a:prstGeom>
          <a:noFill/>
        </p:spPr>
        <p:txBody>
          <a:bodyPr wrap="square" rtlCol="0">
            <a:spAutoFit/>
          </a:bodyPr>
          <a:lstStyle/>
          <a:p>
            <a:r>
              <a:rPr lang="en-US" dirty="0"/>
              <a:t>F</a:t>
            </a:r>
          </a:p>
        </p:txBody>
      </p:sp>
      <p:sp>
        <p:nvSpPr>
          <p:cNvPr id="32" name="TextBox 31"/>
          <p:cNvSpPr txBox="1"/>
          <p:nvPr/>
        </p:nvSpPr>
        <p:spPr>
          <a:xfrm>
            <a:off x="6894284" y="4093029"/>
            <a:ext cx="609600" cy="369332"/>
          </a:xfrm>
          <a:prstGeom prst="rect">
            <a:avLst/>
          </a:prstGeom>
          <a:noFill/>
        </p:spPr>
        <p:txBody>
          <a:bodyPr wrap="square" rtlCol="0">
            <a:spAutoFit/>
          </a:bodyPr>
          <a:lstStyle/>
          <a:p>
            <a:r>
              <a:rPr lang="en-US" dirty="0"/>
              <a:t>F</a:t>
            </a:r>
          </a:p>
        </p:txBody>
      </p:sp>
      <p:sp>
        <p:nvSpPr>
          <p:cNvPr id="33" name="TextBox 32"/>
          <p:cNvSpPr txBox="1"/>
          <p:nvPr/>
        </p:nvSpPr>
        <p:spPr>
          <a:xfrm>
            <a:off x="8606971" y="4905829"/>
            <a:ext cx="609600" cy="369332"/>
          </a:xfrm>
          <a:prstGeom prst="rect">
            <a:avLst/>
          </a:prstGeom>
          <a:noFill/>
        </p:spPr>
        <p:txBody>
          <a:bodyPr wrap="square" rtlCol="0">
            <a:spAutoFit/>
          </a:bodyPr>
          <a:lstStyle/>
          <a:p>
            <a:r>
              <a:rPr lang="en-US" dirty="0"/>
              <a:t>F</a:t>
            </a:r>
          </a:p>
        </p:txBody>
      </p:sp>
      <p:sp>
        <p:nvSpPr>
          <p:cNvPr id="34" name="TextBox 33"/>
          <p:cNvSpPr txBox="1"/>
          <p:nvPr/>
        </p:nvSpPr>
        <p:spPr>
          <a:xfrm>
            <a:off x="10130971" y="3439884"/>
            <a:ext cx="609600" cy="369332"/>
          </a:xfrm>
          <a:prstGeom prst="rect">
            <a:avLst/>
          </a:prstGeom>
          <a:noFill/>
        </p:spPr>
        <p:txBody>
          <a:bodyPr wrap="square" rtlCol="0">
            <a:spAutoFit/>
          </a:bodyPr>
          <a:lstStyle/>
          <a:p>
            <a:r>
              <a:rPr lang="en-US" dirty="0"/>
              <a:t>F</a:t>
            </a:r>
          </a:p>
        </p:txBody>
      </p:sp>
    </p:spTree>
    <p:extLst>
      <p:ext uri="{BB962C8B-B14F-4D97-AF65-F5344CB8AC3E}">
        <p14:creationId xmlns:p14="http://schemas.microsoft.com/office/powerpoint/2010/main" val="3459956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A1E63-2FA1-4D72-9602-44A8D374A0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BD9EE9DF-867B-4E3D-BA87-66FEEBC72A9A}"/>
              </a:ext>
            </a:extLst>
          </p:cNvPr>
          <p:cNvGrpSpPr/>
          <p:nvPr/>
        </p:nvGrpSpPr>
        <p:grpSpPr>
          <a:xfrm>
            <a:off x="1" y="2"/>
            <a:ext cx="477077" cy="6857998"/>
            <a:chOff x="1" y="2"/>
            <a:chExt cx="674557" cy="6857998"/>
          </a:xfrm>
        </p:grpSpPr>
        <p:sp>
          <p:nvSpPr>
            <p:cNvPr id="12" name="Rectangle: Rounded Corners 11">
              <a:extLst>
                <a:ext uri="{FF2B5EF4-FFF2-40B4-BE49-F238E27FC236}">
                  <a16:creationId xmlns:a16="http://schemas.microsoft.com/office/drawing/2014/main" id="{081A30C2-03C4-4448-957E-E7B5FB7BD130}"/>
                </a:ext>
              </a:extLst>
            </p:cNvPr>
            <p:cNvSpPr/>
            <p:nvPr/>
          </p:nvSpPr>
          <p:spPr>
            <a:xfrm rot="16200000">
              <a:off x="-234219" y="234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Segoe UI" panose="020B0502040204020203" pitchFamily="34" charset="0"/>
                </a:rPr>
                <a:t>Recap</a:t>
              </a:r>
            </a:p>
          </p:txBody>
        </p:sp>
        <p:sp>
          <p:nvSpPr>
            <p:cNvPr id="14" name="Rectangle: Rounded Corners 13">
              <a:extLst>
                <a:ext uri="{FF2B5EF4-FFF2-40B4-BE49-F238E27FC236}">
                  <a16:creationId xmlns:a16="http://schemas.microsoft.com/office/drawing/2014/main" id="{B55037B0-A1BE-43CB-B8B3-28B44DA43C38}"/>
                </a:ext>
              </a:extLst>
            </p:cNvPr>
            <p:cNvSpPr/>
            <p:nvPr/>
          </p:nvSpPr>
          <p:spPr>
            <a:xfrm rot="16200000">
              <a:off x="-234219" y="1377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Hook</a:t>
              </a:r>
            </a:p>
          </p:txBody>
        </p:sp>
        <p:sp>
          <p:nvSpPr>
            <p:cNvPr id="15" name="Rectangle: Rounded Corners 14">
              <a:extLst>
                <a:ext uri="{FF2B5EF4-FFF2-40B4-BE49-F238E27FC236}">
                  <a16:creationId xmlns:a16="http://schemas.microsoft.com/office/drawing/2014/main" id="{685DE8F5-7E6A-400F-8B49-6C377BCD1CDF}"/>
                </a:ext>
              </a:extLst>
            </p:cNvPr>
            <p:cNvSpPr/>
            <p:nvPr/>
          </p:nvSpPr>
          <p:spPr>
            <a:xfrm rot="16200000">
              <a:off x="-234219" y="2520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Main Concept</a:t>
              </a:r>
            </a:p>
          </p:txBody>
        </p:sp>
        <p:sp>
          <p:nvSpPr>
            <p:cNvPr id="22" name="Rectangle: Rounded Corners 21">
              <a:extLst>
                <a:ext uri="{FF2B5EF4-FFF2-40B4-BE49-F238E27FC236}">
                  <a16:creationId xmlns:a16="http://schemas.microsoft.com/office/drawing/2014/main" id="{19A33177-BC3E-455D-89B6-144ABECFBE91}"/>
                </a:ext>
              </a:extLst>
            </p:cNvPr>
            <p:cNvSpPr/>
            <p:nvPr/>
          </p:nvSpPr>
          <p:spPr>
            <a:xfrm rot="16200000">
              <a:off x="-234219" y="3663222"/>
              <a:ext cx="1142997" cy="674557"/>
            </a:xfrm>
            <a:prstGeom prst="roundRect">
              <a:avLst/>
            </a:prstGeom>
            <a:solidFill>
              <a:srgbClr val="FFC6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95000"/>
                      <a:lumOff val="5000"/>
                    </a:schemeClr>
                  </a:solidFill>
                  <a:latin typeface="Segoe UI" panose="020B0502040204020203" pitchFamily="34" charset="0"/>
                </a:rPr>
                <a:t>Guided Practice</a:t>
              </a:r>
            </a:p>
          </p:txBody>
        </p:sp>
        <p:sp>
          <p:nvSpPr>
            <p:cNvPr id="23" name="Rectangle: Rounded Corners 22">
              <a:extLst>
                <a:ext uri="{FF2B5EF4-FFF2-40B4-BE49-F238E27FC236}">
                  <a16:creationId xmlns:a16="http://schemas.microsoft.com/office/drawing/2014/main" id="{194206B5-0769-4D4C-A611-A838ABA68734}"/>
                </a:ext>
              </a:extLst>
            </p:cNvPr>
            <p:cNvSpPr/>
            <p:nvPr/>
          </p:nvSpPr>
          <p:spPr>
            <a:xfrm rot="16200000">
              <a:off x="-234219" y="4806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Independent Practice</a:t>
              </a:r>
            </a:p>
          </p:txBody>
        </p:sp>
        <p:sp>
          <p:nvSpPr>
            <p:cNvPr id="24" name="Rectangle: Rounded Corners 23">
              <a:extLst>
                <a:ext uri="{FF2B5EF4-FFF2-40B4-BE49-F238E27FC236}">
                  <a16:creationId xmlns:a16="http://schemas.microsoft.com/office/drawing/2014/main" id="{933B6508-F07E-4017-BA99-C637F6758557}"/>
                </a:ext>
              </a:extLst>
            </p:cNvPr>
            <p:cNvSpPr/>
            <p:nvPr/>
          </p:nvSpPr>
          <p:spPr>
            <a:xfrm rot="16200000">
              <a:off x="-234219" y="5949223"/>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Summary</a:t>
              </a:r>
            </a:p>
          </p:txBody>
        </p:sp>
      </p:grpSp>
      <p:pic>
        <p:nvPicPr>
          <p:cNvPr id="13" name="Picture 12">
            <a:extLst>
              <a:ext uri="{FF2B5EF4-FFF2-40B4-BE49-F238E27FC236}">
                <a16:creationId xmlns:a16="http://schemas.microsoft.com/office/drawing/2014/main" id="{37ED63EF-89EE-4F03-8B44-B6A8B6A51F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22831" y="2244576"/>
            <a:ext cx="1225298" cy="1225298"/>
          </a:xfrm>
          <a:prstGeom prst="rect">
            <a:avLst/>
          </a:prstGeom>
        </p:spPr>
      </p:pic>
      <p:grpSp>
        <p:nvGrpSpPr>
          <p:cNvPr id="16" name="Group 15">
            <a:extLst>
              <a:ext uri="{FF2B5EF4-FFF2-40B4-BE49-F238E27FC236}">
                <a16:creationId xmlns:a16="http://schemas.microsoft.com/office/drawing/2014/main" id="{7E9B819C-AEDF-4490-A3CB-2D018EF6BBA3}"/>
              </a:ext>
            </a:extLst>
          </p:cNvPr>
          <p:cNvGrpSpPr/>
          <p:nvPr/>
        </p:nvGrpSpPr>
        <p:grpSpPr>
          <a:xfrm>
            <a:off x="0" y="2"/>
            <a:ext cx="477077" cy="6857998"/>
            <a:chOff x="1" y="2"/>
            <a:chExt cx="674557" cy="6857998"/>
          </a:xfrm>
        </p:grpSpPr>
        <p:sp>
          <p:nvSpPr>
            <p:cNvPr id="17" name="Rectangle: Rounded Corners 16">
              <a:extLst>
                <a:ext uri="{FF2B5EF4-FFF2-40B4-BE49-F238E27FC236}">
                  <a16:creationId xmlns:a16="http://schemas.microsoft.com/office/drawing/2014/main" id="{0B70FF2B-A534-4E2A-B345-40328AB94AED}"/>
                </a:ext>
              </a:extLst>
            </p:cNvPr>
            <p:cNvSpPr/>
            <p:nvPr/>
          </p:nvSpPr>
          <p:spPr>
            <a:xfrm rot="16200000">
              <a:off x="-234219" y="234222"/>
              <a:ext cx="1142997" cy="674557"/>
            </a:xfrm>
            <a:prstGeom prst="roundRect">
              <a:avLst/>
            </a:prstGeom>
            <a:solidFill>
              <a:schemeClr val="accent3">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Remember</a:t>
              </a:r>
            </a:p>
          </p:txBody>
        </p:sp>
        <p:sp>
          <p:nvSpPr>
            <p:cNvPr id="18" name="Rectangle: Rounded Corners 17">
              <a:extLst>
                <a:ext uri="{FF2B5EF4-FFF2-40B4-BE49-F238E27FC236}">
                  <a16:creationId xmlns:a16="http://schemas.microsoft.com/office/drawing/2014/main" id="{6447BA3B-974B-4573-85D8-9B411F0101F4}"/>
                </a:ext>
              </a:extLst>
            </p:cNvPr>
            <p:cNvSpPr/>
            <p:nvPr/>
          </p:nvSpPr>
          <p:spPr>
            <a:xfrm rot="16200000">
              <a:off x="-234219" y="1377221"/>
              <a:ext cx="1142997" cy="674557"/>
            </a:xfrm>
            <a:prstGeom prst="roundRect">
              <a:avLst/>
            </a:prstGeom>
            <a:solidFill>
              <a:schemeClr val="accent3">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Life Connect</a:t>
              </a:r>
              <a:endParaRPr lang="en-IN" sz="1200" b="0" i="0" dirty="0">
                <a:solidFill>
                  <a:schemeClr val="bg1"/>
                </a:solidFill>
                <a:effectLst/>
                <a:latin typeface="Segoe UI" panose="020B0502040204020203" pitchFamily="34" charset="0"/>
              </a:endParaRPr>
            </a:p>
          </p:txBody>
        </p:sp>
        <p:sp>
          <p:nvSpPr>
            <p:cNvPr id="19" name="Rectangle: Rounded Corners 18">
              <a:extLst>
                <a:ext uri="{FF2B5EF4-FFF2-40B4-BE49-F238E27FC236}">
                  <a16:creationId xmlns:a16="http://schemas.microsoft.com/office/drawing/2014/main" id="{5B07BD5A-CCA9-4A7F-8A77-80FC2E0B9A22}"/>
                </a:ext>
              </a:extLst>
            </p:cNvPr>
            <p:cNvSpPr/>
            <p:nvPr/>
          </p:nvSpPr>
          <p:spPr>
            <a:xfrm rot="16200000">
              <a:off x="-234219" y="2520221"/>
              <a:ext cx="1142997" cy="674557"/>
            </a:xfrm>
            <a:prstGeom prst="roundRect">
              <a:avLst/>
            </a:prstGeom>
            <a:solidFill>
              <a:schemeClr val="accent3">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Concept Explanation</a:t>
              </a:r>
              <a:endParaRPr lang="en-IN" sz="1200" b="0" i="0" dirty="0">
                <a:solidFill>
                  <a:schemeClr val="bg1"/>
                </a:solidFill>
                <a:effectLst/>
                <a:latin typeface="Segoe UI" panose="020B0502040204020203" pitchFamily="34" charset="0"/>
              </a:endParaRPr>
            </a:p>
          </p:txBody>
        </p:sp>
        <p:sp>
          <p:nvSpPr>
            <p:cNvPr id="20" name="Rectangle: Rounded Corners 19">
              <a:extLst>
                <a:ext uri="{FF2B5EF4-FFF2-40B4-BE49-F238E27FC236}">
                  <a16:creationId xmlns:a16="http://schemas.microsoft.com/office/drawing/2014/main" id="{BE0C9B0B-768B-4F75-B5F9-21D7E643A389}"/>
                </a:ext>
              </a:extLst>
            </p:cNvPr>
            <p:cNvSpPr/>
            <p:nvPr/>
          </p:nvSpPr>
          <p:spPr>
            <a:xfrm rot="16200000">
              <a:off x="-234219" y="3663222"/>
              <a:ext cx="1142997" cy="674557"/>
            </a:xfrm>
            <a:prstGeom prst="roundRect">
              <a:avLst/>
            </a:prstGeom>
            <a:solidFill>
              <a:srgbClr val="FFC6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tx1"/>
                  </a:solidFill>
                  <a:effectLst/>
                  <a:latin typeface="Segoe UI" panose="020B0502040204020203" pitchFamily="34" charset="0"/>
                </a:rPr>
                <a:t>Guided Practice</a:t>
              </a:r>
            </a:p>
          </p:txBody>
        </p:sp>
        <p:sp>
          <p:nvSpPr>
            <p:cNvPr id="21" name="Rectangle: Rounded Corners 20">
              <a:extLst>
                <a:ext uri="{FF2B5EF4-FFF2-40B4-BE49-F238E27FC236}">
                  <a16:creationId xmlns:a16="http://schemas.microsoft.com/office/drawing/2014/main" id="{99FA028F-8C53-41D9-A121-8368B77AC43D}"/>
                </a:ext>
              </a:extLst>
            </p:cNvPr>
            <p:cNvSpPr/>
            <p:nvPr/>
          </p:nvSpPr>
          <p:spPr>
            <a:xfrm rot="16200000">
              <a:off x="-234219" y="4806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Independent Practice</a:t>
              </a:r>
            </a:p>
          </p:txBody>
        </p:sp>
        <p:sp>
          <p:nvSpPr>
            <p:cNvPr id="26" name="Rectangle: Rounded Corners 25">
              <a:extLst>
                <a:ext uri="{FF2B5EF4-FFF2-40B4-BE49-F238E27FC236}">
                  <a16:creationId xmlns:a16="http://schemas.microsoft.com/office/drawing/2014/main" id="{D2708F16-313A-483D-A848-245B0290DC82}"/>
                </a:ext>
              </a:extLst>
            </p:cNvPr>
            <p:cNvSpPr/>
            <p:nvPr/>
          </p:nvSpPr>
          <p:spPr>
            <a:xfrm rot="16200000">
              <a:off x="-234219" y="5949223"/>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Summary</a:t>
              </a:r>
            </a:p>
          </p:txBody>
        </p:sp>
      </p:grpSp>
      <p:sp>
        <p:nvSpPr>
          <p:cNvPr id="2" name="TextBox 1">
            <a:extLst>
              <a:ext uri="{FF2B5EF4-FFF2-40B4-BE49-F238E27FC236}">
                <a16:creationId xmlns:a16="http://schemas.microsoft.com/office/drawing/2014/main" id="{F8C6E18D-A837-4CE7-BD0A-F098A0F3F62F}"/>
              </a:ext>
            </a:extLst>
          </p:cNvPr>
          <p:cNvSpPr txBox="1"/>
          <p:nvPr/>
        </p:nvSpPr>
        <p:spPr>
          <a:xfrm>
            <a:off x="2467243" y="1142999"/>
            <a:ext cx="8290403" cy="1200329"/>
          </a:xfrm>
          <a:prstGeom prst="rect">
            <a:avLst/>
          </a:prstGeom>
          <a:noFill/>
        </p:spPr>
        <p:txBody>
          <a:bodyPr wrap="square" rtlCol="0">
            <a:spAutoFit/>
          </a:bodyPr>
          <a:lstStyle/>
          <a:p>
            <a:endParaRPr lang="en-US" sz="2400" b="1" dirty="0">
              <a:latin typeface="Myriad Pro" panose="020B0503030403020204" pitchFamily="34" charset="0"/>
            </a:endParaRPr>
          </a:p>
          <a:p>
            <a:pPr marL="457200" indent="-457200">
              <a:buAutoNum type="alphaLcParenR"/>
            </a:pPr>
            <a:endParaRPr lang="en-IN" sz="2400" dirty="0"/>
          </a:p>
          <a:p>
            <a:pPr marL="457200" indent="-457200">
              <a:buAutoNum type="alphaLcParenR"/>
            </a:pPr>
            <a:endParaRPr lang="en-IN" sz="2400" dirty="0"/>
          </a:p>
        </p:txBody>
      </p:sp>
      <p:sp>
        <p:nvSpPr>
          <p:cNvPr id="3" name="TextBox 2">
            <a:extLst>
              <a:ext uri="{FF2B5EF4-FFF2-40B4-BE49-F238E27FC236}">
                <a16:creationId xmlns:a16="http://schemas.microsoft.com/office/drawing/2014/main" id="{098C4B30-6AA4-4BCC-89F6-ECA5835E5856}"/>
              </a:ext>
            </a:extLst>
          </p:cNvPr>
          <p:cNvSpPr txBox="1"/>
          <p:nvPr/>
        </p:nvSpPr>
        <p:spPr>
          <a:xfrm flipH="1">
            <a:off x="1990165" y="571500"/>
            <a:ext cx="6798833" cy="707886"/>
          </a:xfrm>
          <a:prstGeom prst="rect">
            <a:avLst/>
          </a:prstGeom>
          <a:noFill/>
        </p:spPr>
        <p:txBody>
          <a:bodyPr wrap="square" rtlCol="0">
            <a:spAutoFit/>
          </a:bodyPr>
          <a:lstStyle/>
          <a:p>
            <a:r>
              <a:rPr lang="en-US" sz="4000" b="1" dirty="0">
                <a:latin typeface="Myriad Pro" panose="020B0503030403020204"/>
              </a:rPr>
              <a:t>Lets Answer:</a:t>
            </a:r>
            <a:endParaRPr lang="en-IN" sz="4000" b="1" dirty="0">
              <a:latin typeface="Myriad Pro" panose="020B0503030403020204"/>
            </a:endParaRPr>
          </a:p>
        </p:txBody>
      </p:sp>
      <p:sp>
        <p:nvSpPr>
          <p:cNvPr id="25" name="TextBox 24">
            <a:extLst>
              <a:ext uri="{FF2B5EF4-FFF2-40B4-BE49-F238E27FC236}">
                <a16:creationId xmlns:a16="http://schemas.microsoft.com/office/drawing/2014/main" id="{21F675E4-E558-483A-9C7E-7E4EC874EE0A}"/>
              </a:ext>
            </a:extLst>
          </p:cNvPr>
          <p:cNvSpPr txBox="1"/>
          <p:nvPr/>
        </p:nvSpPr>
        <p:spPr>
          <a:xfrm>
            <a:off x="2534857" y="1620456"/>
            <a:ext cx="8974972" cy="3785652"/>
          </a:xfrm>
          <a:prstGeom prst="rect">
            <a:avLst/>
          </a:prstGeom>
          <a:noFill/>
        </p:spPr>
        <p:txBody>
          <a:bodyPr wrap="square">
            <a:spAutoFit/>
          </a:bodyPr>
          <a:lstStyle/>
          <a:p>
            <a:r>
              <a:rPr lang="en-US" sz="2400" b="1" dirty="0">
                <a:latin typeface="Myriad Pro" panose="020B0503030403020204"/>
              </a:rPr>
              <a:t>How many axis (axes) are necessary to describe the position of photo frame on the wall</a:t>
            </a:r>
            <a:r>
              <a:rPr lang="en-US" sz="2400" b="1" i="0" dirty="0">
                <a:effectLst/>
                <a:latin typeface="Myriad Pro" panose="020B0503030403020204"/>
              </a:rPr>
              <a:t>?</a:t>
            </a:r>
          </a:p>
          <a:p>
            <a:endParaRPr lang="en-US" sz="2400" b="1" dirty="0">
              <a:latin typeface="Myriad Pro" panose="020B0503030403020204"/>
            </a:endParaRPr>
          </a:p>
          <a:p>
            <a:endParaRPr lang="en-US" sz="2400" b="1" i="0" dirty="0">
              <a:effectLst/>
              <a:latin typeface="Myriad Pro" panose="020B0503030403020204"/>
            </a:endParaRPr>
          </a:p>
          <a:p>
            <a:endParaRPr lang="en-US" sz="2400" b="1" dirty="0">
              <a:latin typeface="Myriad Pro" panose="020B0503030403020204"/>
            </a:endParaRPr>
          </a:p>
          <a:p>
            <a:pPr marL="457200" indent="-457200">
              <a:buAutoNum type="alphaLcParenBoth"/>
            </a:pPr>
            <a:r>
              <a:rPr lang="en-US" sz="2400" b="1" i="0" dirty="0">
                <a:effectLst/>
                <a:latin typeface="Myriad Pro" panose="020B0503030403020204"/>
              </a:rPr>
              <a:t>1</a:t>
            </a:r>
          </a:p>
          <a:p>
            <a:pPr marL="457200" indent="-457200">
              <a:buAutoNum type="alphaLcParenBoth"/>
            </a:pPr>
            <a:r>
              <a:rPr lang="en-US" sz="2400" b="1" dirty="0">
                <a:latin typeface="Myriad Pro" panose="020B0503030403020204"/>
              </a:rPr>
              <a:t>2</a:t>
            </a:r>
          </a:p>
          <a:p>
            <a:pPr marL="457200" indent="-457200">
              <a:buAutoNum type="alphaLcParenBoth"/>
            </a:pPr>
            <a:r>
              <a:rPr lang="en-US" sz="2400" b="1" i="0" dirty="0">
                <a:effectLst/>
                <a:latin typeface="Myriad Pro" panose="020B0503030403020204"/>
              </a:rPr>
              <a:t>3</a:t>
            </a:r>
          </a:p>
          <a:p>
            <a:pPr marL="457200" indent="-457200">
              <a:buAutoNum type="alphaLcParenBoth"/>
            </a:pPr>
            <a:r>
              <a:rPr lang="en-US" sz="2400" b="1" dirty="0">
                <a:latin typeface="Myriad Pro" panose="020B0503030403020204"/>
              </a:rPr>
              <a:t>4</a:t>
            </a:r>
            <a:endParaRPr lang="en-US" sz="2400" b="1" i="0" dirty="0">
              <a:effectLst/>
              <a:latin typeface="Myriad Pro" panose="020B0503030403020204"/>
            </a:endParaRPr>
          </a:p>
          <a:p>
            <a:endParaRPr lang="en-US" sz="2400" b="1" dirty="0">
              <a:latin typeface="Myriad Pro" panose="020B0503030403020204"/>
            </a:endParaRPr>
          </a:p>
        </p:txBody>
      </p:sp>
    </p:spTree>
    <p:extLst>
      <p:ext uri="{BB962C8B-B14F-4D97-AF65-F5344CB8AC3E}">
        <p14:creationId xmlns:p14="http://schemas.microsoft.com/office/powerpoint/2010/main" val="2271023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3C260-8455-4A50-8AD3-A726A28887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6400" y="0"/>
            <a:ext cx="12192000" cy="6858000"/>
          </a:xfrm>
          <a:prstGeom prst="rect">
            <a:avLst/>
          </a:prstGeom>
        </p:spPr>
      </p:pic>
      <p:sp>
        <p:nvSpPr>
          <p:cNvPr id="6" name="TextBox 5">
            <a:extLst>
              <a:ext uri="{FF2B5EF4-FFF2-40B4-BE49-F238E27FC236}">
                <a16:creationId xmlns:a16="http://schemas.microsoft.com/office/drawing/2014/main" id="{9D6E31DC-DE17-48D7-BF9F-1465F8E48E96}"/>
              </a:ext>
            </a:extLst>
          </p:cNvPr>
          <p:cNvSpPr txBox="1"/>
          <p:nvPr/>
        </p:nvSpPr>
        <p:spPr>
          <a:xfrm>
            <a:off x="2343267" y="178021"/>
            <a:ext cx="4950266" cy="707886"/>
          </a:xfrm>
          <a:prstGeom prst="rect">
            <a:avLst/>
          </a:prstGeom>
          <a:noFill/>
        </p:spPr>
        <p:txBody>
          <a:bodyPr wrap="square" rtlCol="0">
            <a:spAutoFit/>
          </a:bodyPr>
          <a:lstStyle/>
          <a:p>
            <a:r>
              <a:rPr lang="en-US" sz="4000" b="1" dirty="0">
                <a:solidFill>
                  <a:schemeClr val="tx1">
                    <a:lumMod val="95000"/>
                    <a:lumOff val="5000"/>
                  </a:schemeClr>
                </a:solidFill>
                <a:latin typeface="Myriad Pro" panose="020B0503030403020204" pitchFamily="34" charset="0"/>
              </a:rPr>
              <a:t>You Solve. </a:t>
            </a:r>
            <a:endParaRPr lang="en-IN" sz="4000" b="1" dirty="0">
              <a:solidFill>
                <a:schemeClr val="tx1">
                  <a:lumMod val="95000"/>
                  <a:lumOff val="5000"/>
                </a:schemeClr>
              </a:solidFill>
              <a:latin typeface="Myriad Pro" panose="020B0503030403020204" pitchFamily="34" charset="0"/>
            </a:endParaRPr>
          </a:p>
        </p:txBody>
      </p:sp>
      <p:grpSp>
        <p:nvGrpSpPr>
          <p:cNvPr id="7" name="Group 6">
            <a:extLst>
              <a:ext uri="{FF2B5EF4-FFF2-40B4-BE49-F238E27FC236}">
                <a16:creationId xmlns:a16="http://schemas.microsoft.com/office/drawing/2014/main" id="{FE54609D-F61E-42CA-BA8C-770B14FFCB00}"/>
              </a:ext>
            </a:extLst>
          </p:cNvPr>
          <p:cNvGrpSpPr/>
          <p:nvPr/>
        </p:nvGrpSpPr>
        <p:grpSpPr>
          <a:xfrm>
            <a:off x="1" y="2"/>
            <a:ext cx="477077" cy="6857998"/>
            <a:chOff x="1" y="2"/>
            <a:chExt cx="674557" cy="6857998"/>
          </a:xfrm>
        </p:grpSpPr>
        <p:sp>
          <p:nvSpPr>
            <p:cNvPr id="8" name="Rectangle: Rounded Corners 7">
              <a:extLst>
                <a:ext uri="{FF2B5EF4-FFF2-40B4-BE49-F238E27FC236}">
                  <a16:creationId xmlns:a16="http://schemas.microsoft.com/office/drawing/2014/main" id="{1F9ACED0-414A-490E-90EE-C3F4D3D7A594}"/>
                </a:ext>
              </a:extLst>
            </p:cNvPr>
            <p:cNvSpPr/>
            <p:nvPr/>
          </p:nvSpPr>
          <p:spPr>
            <a:xfrm rot="16200000">
              <a:off x="-234219" y="234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Segoe UI" panose="020B0502040204020203" pitchFamily="34" charset="0"/>
                </a:rPr>
                <a:t>Recap</a:t>
              </a:r>
            </a:p>
          </p:txBody>
        </p:sp>
        <p:sp>
          <p:nvSpPr>
            <p:cNvPr id="9" name="Rectangle: Rounded Corners 8">
              <a:extLst>
                <a:ext uri="{FF2B5EF4-FFF2-40B4-BE49-F238E27FC236}">
                  <a16:creationId xmlns:a16="http://schemas.microsoft.com/office/drawing/2014/main" id="{B22A4532-F923-4E93-8923-B86EA5650545}"/>
                </a:ext>
              </a:extLst>
            </p:cNvPr>
            <p:cNvSpPr/>
            <p:nvPr/>
          </p:nvSpPr>
          <p:spPr>
            <a:xfrm rot="16200000">
              <a:off x="-234219" y="1377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Segoe UI" panose="020B0502040204020203" pitchFamily="34" charset="0"/>
                </a:rPr>
                <a:t>Hook</a:t>
              </a:r>
            </a:p>
          </p:txBody>
        </p:sp>
        <p:sp>
          <p:nvSpPr>
            <p:cNvPr id="10" name="Rectangle: Rounded Corners 9">
              <a:extLst>
                <a:ext uri="{FF2B5EF4-FFF2-40B4-BE49-F238E27FC236}">
                  <a16:creationId xmlns:a16="http://schemas.microsoft.com/office/drawing/2014/main" id="{7898F4DD-2736-4629-A63A-4ADFD9608D94}"/>
                </a:ext>
              </a:extLst>
            </p:cNvPr>
            <p:cNvSpPr/>
            <p:nvPr/>
          </p:nvSpPr>
          <p:spPr>
            <a:xfrm rot="16200000">
              <a:off x="-234219" y="2520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Segoe UI" panose="020B0502040204020203" pitchFamily="34" charset="0"/>
                </a:rPr>
                <a:t>Main Concept</a:t>
              </a:r>
            </a:p>
          </p:txBody>
        </p:sp>
        <p:sp>
          <p:nvSpPr>
            <p:cNvPr id="11" name="Rectangle: Rounded Corners 10">
              <a:extLst>
                <a:ext uri="{FF2B5EF4-FFF2-40B4-BE49-F238E27FC236}">
                  <a16:creationId xmlns:a16="http://schemas.microsoft.com/office/drawing/2014/main" id="{7E12833A-B1DD-421C-A65A-4DEDED0CFFAB}"/>
                </a:ext>
              </a:extLst>
            </p:cNvPr>
            <p:cNvSpPr/>
            <p:nvPr/>
          </p:nvSpPr>
          <p:spPr>
            <a:xfrm rot="16200000">
              <a:off x="-234219" y="3663222"/>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Segoe UI" panose="020B0502040204020203" pitchFamily="34" charset="0"/>
                </a:rPr>
                <a:t>Guided Practice</a:t>
              </a:r>
            </a:p>
          </p:txBody>
        </p:sp>
        <p:sp>
          <p:nvSpPr>
            <p:cNvPr id="12" name="Rectangle: Rounded Corners 11">
              <a:extLst>
                <a:ext uri="{FF2B5EF4-FFF2-40B4-BE49-F238E27FC236}">
                  <a16:creationId xmlns:a16="http://schemas.microsoft.com/office/drawing/2014/main" id="{38B2014B-8476-40D0-8DB9-D81F85511B4A}"/>
                </a:ext>
              </a:extLst>
            </p:cNvPr>
            <p:cNvSpPr/>
            <p:nvPr/>
          </p:nvSpPr>
          <p:spPr>
            <a:xfrm rot="16200000">
              <a:off x="-234219" y="4806222"/>
              <a:ext cx="1142997" cy="674557"/>
            </a:xfrm>
            <a:prstGeom prst="roundRect">
              <a:avLst/>
            </a:prstGeom>
            <a:solidFill>
              <a:srgbClr val="FFC6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lumMod val="95000"/>
                      <a:lumOff val="5000"/>
                    </a:schemeClr>
                  </a:solidFill>
                  <a:latin typeface="Segoe UI" panose="020B0502040204020203" pitchFamily="34" charset="0"/>
                </a:rPr>
                <a:t>Independent Practice</a:t>
              </a:r>
            </a:p>
          </p:txBody>
        </p:sp>
        <p:sp>
          <p:nvSpPr>
            <p:cNvPr id="13" name="Rectangle: Rounded Corners 12">
              <a:extLst>
                <a:ext uri="{FF2B5EF4-FFF2-40B4-BE49-F238E27FC236}">
                  <a16:creationId xmlns:a16="http://schemas.microsoft.com/office/drawing/2014/main" id="{CD7CD66B-D7F8-4E75-BE13-A31515C47F78}"/>
                </a:ext>
              </a:extLst>
            </p:cNvPr>
            <p:cNvSpPr/>
            <p:nvPr/>
          </p:nvSpPr>
          <p:spPr>
            <a:xfrm rot="16200000">
              <a:off x="-234219" y="5949223"/>
              <a:ext cx="1142997" cy="67455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effectLst/>
                  <a:latin typeface="Segoe UI" panose="020B0502040204020203" pitchFamily="34" charset="0"/>
                </a:rPr>
                <a:t>Summary</a:t>
              </a:r>
            </a:p>
          </p:txBody>
        </p:sp>
      </p:grpSp>
      <p:cxnSp>
        <p:nvCxnSpPr>
          <p:cNvPr id="14" name="Straight Connector 13">
            <a:extLst>
              <a:ext uri="{FF2B5EF4-FFF2-40B4-BE49-F238E27FC236}">
                <a16:creationId xmlns:a16="http://schemas.microsoft.com/office/drawing/2014/main" id="{67BC53F2-34BC-4CA4-9A65-F64E6DE0E792}"/>
              </a:ext>
            </a:extLst>
          </p:cNvPr>
          <p:cNvCxnSpPr>
            <a:cxnSpLocks/>
          </p:cNvCxnSpPr>
          <p:nvPr/>
        </p:nvCxnSpPr>
        <p:spPr>
          <a:xfrm>
            <a:off x="1876926" y="0"/>
            <a:ext cx="0" cy="68580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D71442-BE5D-473A-B57C-534A140A83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22831" y="2244576"/>
            <a:ext cx="1225298" cy="1225298"/>
          </a:xfrm>
          <a:prstGeom prst="rect">
            <a:avLst/>
          </a:prstGeom>
        </p:spPr>
      </p:pic>
      <p:grpSp>
        <p:nvGrpSpPr>
          <p:cNvPr id="16" name="Group 15">
            <a:extLst>
              <a:ext uri="{FF2B5EF4-FFF2-40B4-BE49-F238E27FC236}">
                <a16:creationId xmlns:a16="http://schemas.microsoft.com/office/drawing/2014/main" id="{27E040AB-EF21-4E7D-BD43-3C64C8D7E598}"/>
              </a:ext>
            </a:extLst>
          </p:cNvPr>
          <p:cNvGrpSpPr/>
          <p:nvPr/>
        </p:nvGrpSpPr>
        <p:grpSpPr>
          <a:xfrm>
            <a:off x="0" y="2"/>
            <a:ext cx="477077" cy="6857998"/>
            <a:chOff x="1" y="2"/>
            <a:chExt cx="674557" cy="6857998"/>
          </a:xfrm>
          <a:solidFill>
            <a:schemeClr val="accent3">
              <a:lumMod val="60000"/>
              <a:lumOff val="40000"/>
            </a:schemeClr>
          </a:solidFill>
        </p:grpSpPr>
        <p:sp>
          <p:nvSpPr>
            <p:cNvPr id="18" name="Rectangle: Rounded Corners 17">
              <a:extLst>
                <a:ext uri="{FF2B5EF4-FFF2-40B4-BE49-F238E27FC236}">
                  <a16:creationId xmlns:a16="http://schemas.microsoft.com/office/drawing/2014/main" id="{3E03187B-5D0C-431A-A00B-1DA3F496FF97}"/>
                </a:ext>
              </a:extLst>
            </p:cNvPr>
            <p:cNvSpPr/>
            <p:nvPr/>
          </p:nvSpPr>
          <p:spPr>
            <a:xfrm rot="16200000">
              <a:off x="-234219" y="234222"/>
              <a:ext cx="1142997" cy="674557"/>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Remember</a:t>
              </a:r>
            </a:p>
          </p:txBody>
        </p:sp>
        <p:sp>
          <p:nvSpPr>
            <p:cNvPr id="19" name="Rectangle: Rounded Corners 18">
              <a:extLst>
                <a:ext uri="{FF2B5EF4-FFF2-40B4-BE49-F238E27FC236}">
                  <a16:creationId xmlns:a16="http://schemas.microsoft.com/office/drawing/2014/main" id="{9B756BE0-7D9E-476F-8770-90E818662532}"/>
                </a:ext>
              </a:extLst>
            </p:cNvPr>
            <p:cNvSpPr/>
            <p:nvPr/>
          </p:nvSpPr>
          <p:spPr>
            <a:xfrm rot="16200000">
              <a:off x="-234219" y="1377221"/>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Life Connect</a:t>
              </a:r>
              <a:endParaRPr lang="en-IN" sz="1200" b="0" i="0" dirty="0">
                <a:solidFill>
                  <a:schemeClr val="bg1"/>
                </a:solidFill>
                <a:effectLst/>
                <a:latin typeface="Segoe UI" panose="020B0502040204020203" pitchFamily="34" charset="0"/>
              </a:endParaRPr>
            </a:p>
          </p:txBody>
        </p:sp>
        <p:sp>
          <p:nvSpPr>
            <p:cNvPr id="20" name="Rectangle: Rounded Corners 19">
              <a:extLst>
                <a:ext uri="{FF2B5EF4-FFF2-40B4-BE49-F238E27FC236}">
                  <a16:creationId xmlns:a16="http://schemas.microsoft.com/office/drawing/2014/main" id="{DC1A5E0B-0EFF-4C51-B2E0-A32643EF6953}"/>
                </a:ext>
              </a:extLst>
            </p:cNvPr>
            <p:cNvSpPr/>
            <p:nvPr/>
          </p:nvSpPr>
          <p:spPr>
            <a:xfrm rot="16200000">
              <a:off x="-234219" y="2520221"/>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latin typeface="Segoe UI" panose="020B0502040204020203" pitchFamily="34" charset="0"/>
                </a:rPr>
                <a:t>Concept Explanation</a:t>
              </a:r>
              <a:endParaRPr lang="en-IN" sz="1200" b="0" i="0" dirty="0">
                <a:solidFill>
                  <a:schemeClr val="bg1"/>
                </a:solidFill>
                <a:effectLst/>
                <a:latin typeface="Segoe UI" panose="020B0502040204020203" pitchFamily="34" charset="0"/>
              </a:endParaRPr>
            </a:p>
          </p:txBody>
        </p:sp>
        <p:sp>
          <p:nvSpPr>
            <p:cNvPr id="21" name="Rectangle: Rounded Corners 20">
              <a:extLst>
                <a:ext uri="{FF2B5EF4-FFF2-40B4-BE49-F238E27FC236}">
                  <a16:creationId xmlns:a16="http://schemas.microsoft.com/office/drawing/2014/main" id="{227DEFB4-7421-4601-BFBD-ABE3CD37D6AF}"/>
                </a:ext>
              </a:extLst>
            </p:cNvPr>
            <p:cNvSpPr/>
            <p:nvPr/>
          </p:nvSpPr>
          <p:spPr>
            <a:xfrm rot="16200000">
              <a:off x="-234219" y="3663222"/>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Guided Practice</a:t>
              </a:r>
            </a:p>
          </p:txBody>
        </p:sp>
        <p:sp>
          <p:nvSpPr>
            <p:cNvPr id="22" name="Rectangle: Rounded Corners 21">
              <a:extLst>
                <a:ext uri="{FF2B5EF4-FFF2-40B4-BE49-F238E27FC236}">
                  <a16:creationId xmlns:a16="http://schemas.microsoft.com/office/drawing/2014/main" id="{1EAF6530-E73A-462D-83AA-2C0B1EEB9B6F}"/>
                </a:ext>
              </a:extLst>
            </p:cNvPr>
            <p:cNvSpPr/>
            <p:nvPr/>
          </p:nvSpPr>
          <p:spPr>
            <a:xfrm rot="16200000">
              <a:off x="-234219" y="4806222"/>
              <a:ext cx="1142997" cy="674557"/>
            </a:xfrm>
            <a:prstGeom prst="roundRect">
              <a:avLst/>
            </a:prstGeom>
            <a:solidFill>
              <a:srgbClr val="FFC6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tx1"/>
                  </a:solidFill>
                  <a:effectLst/>
                  <a:latin typeface="Segoe UI" panose="020B0502040204020203" pitchFamily="34" charset="0"/>
                </a:rPr>
                <a:t>Independent</a:t>
              </a:r>
              <a:r>
                <a:rPr lang="en-IN" sz="1200" b="0" i="0" dirty="0">
                  <a:solidFill>
                    <a:schemeClr val="bg1"/>
                  </a:solidFill>
                  <a:effectLst/>
                  <a:latin typeface="Segoe UI" panose="020B0502040204020203" pitchFamily="34" charset="0"/>
                </a:rPr>
                <a:t> </a:t>
              </a:r>
              <a:r>
                <a:rPr lang="en-IN" sz="1200" b="0" i="0" dirty="0">
                  <a:solidFill>
                    <a:schemeClr val="tx1"/>
                  </a:solidFill>
                  <a:effectLst/>
                  <a:latin typeface="Segoe UI" panose="020B0502040204020203" pitchFamily="34" charset="0"/>
                </a:rPr>
                <a:t>Practice</a:t>
              </a:r>
            </a:p>
          </p:txBody>
        </p:sp>
        <p:sp>
          <p:nvSpPr>
            <p:cNvPr id="23" name="Rectangle: Rounded Corners 22">
              <a:extLst>
                <a:ext uri="{FF2B5EF4-FFF2-40B4-BE49-F238E27FC236}">
                  <a16:creationId xmlns:a16="http://schemas.microsoft.com/office/drawing/2014/main" id="{6D470E6A-6C87-4C5C-9F87-CE48A0C7A6EC}"/>
                </a:ext>
              </a:extLst>
            </p:cNvPr>
            <p:cNvSpPr/>
            <p:nvPr/>
          </p:nvSpPr>
          <p:spPr>
            <a:xfrm rot="16200000">
              <a:off x="-234219" y="5949223"/>
              <a:ext cx="1142997" cy="674557"/>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bg1"/>
                  </a:solidFill>
                  <a:effectLst/>
                  <a:latin typeface="Segoe UI" panose="020B0502040204020203" pitchFamily="34" charset="0"/>
                </a:rPr>
                <a:t>Summary</a:t>
              </a:r>
            </a:p>
          </p:txBody>
        </p:sp>
      </p:grpSp>
      <p:sp>
        <p:nvSpPr>
          <p:cNvPr id="24" name="TextBox 23">
            <a:extLst>
              <a:ext uri="{FF2B5EF4-FFF2-40B4-BE49-F238E27FC236}">
                <a16:creationId xmlns:a16="http://schemas.microsoft.com/office/drawing/2014/main" id="{DA0E6C8C-A635-4629-BBF4-626BB4C356AF}"/>
              </a:ext>
            </a:extLst>
          </p:cNvPr>
          <p:cNvSpPr txBox="1"/>
          <p:nvPr/>
        </p:nvSpPr>
        <p:spPr>
          <a:xfrm>
            <a:off x="2743203" y="1495313"/>
            <a:ext cx="7885352" cy="830997"/>
          </a:xfrm>
          <a:prstGeom prst="rect">
            <a:avLst/>
          </a:prstGeom>
          <a:noFill/>
        </p:spPr>
        <p:txBody>
          <a:bodyPr wrap="square" rtlCol="0">
            <a:spAutoFit/>
          </a:bodyPr>
          <a:lstStyle/>
          <a:p>
            <a:r>
              <a:rPr lang="en-US" sz="2400" b="1" dirty="0">
                <a:solidFill>
                  <a:srgbClr val="000000"/>
                </a:solidFill>
                <a:latin typeface="Myriad Pro"/>
              </a:rPr>
              <a:t>1. </a:t>
            </a:r>
            <a:r>
              <a:rPr lang="en-US" sz="2400" b="1" dirty="0">
                <a:latin typeface="Myriad Pro"/>
              </a:rPr>
              <a:t>Which shape is located in the point (4,5) on the grid?</a:t>
            </a:r>
            <a:endParaRPr lang="en-IN" sz="2400" dirty="0"/>
          </a:p>
        </p:txBody>
      </p:sp>
      <p:pic>
        <p:nvPicPr>
          <p:cNvPr id="5122" name="Picture 2"/>
          <p:cNvPicPr>
            <a:picLocks noChangeAspect="1" noChangeArrowheads="1"/>
          </p:cNvPicPr>
          <p:nvPr/>
        </p:nvPicPr>
        <p:blipFill>
          <a:blip r:embed="rId5" cstate="print"/>
          <a:srcRect/>
          <a:stretch>
            <a:fillRect/>
          </a:stretch>
        </p:blipFill>
        <p:spPr bwMode="auto">
          <a:xfrm>
            <a:off x="3824742" y="2323874"/>
            <a:ext cx="4230687" cy="4267962"/>
          </a:xfrm>
          <a:prstGeom prst="rect">
            <a:avLst/>
          </a:prstGeom>
          <a:noFill/>
          <a:ln w="9525">
            <a:noFill/>
            <a:miter lim="800000"/>
            <a:headEnd/>
            <a:tailEnd/>
          </a:ln>
        </p:spPr>
      </p:pic>
    </p:spTree>
    <p:extLst>
      <p:ext uri="{BB962C8B-B14F-4D97-AF65-F5344CB8AC3E}">
        <p14:creationId xmlns:p14="http://schemas.microsoft.com/office/powerpoint/2010/main" val="1039535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5646</TotalTime>
  <Words>1300</Words>
  <Application>Microsoft Office PowerPoint</Application>
  <PresentationFormat>Widescreen</PresentationFormat>
  <Paragraphs>258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Myriad Pro</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Dipak Chandekar</dc:creator>
  <cp:lastModifiedBy>S</cp:lastModifiedBy>
  <cp:revision>285</cp:revision>
  <dcterms:created xsi:type="dcterms:W3CDTF">2021-06-10T04:50:57Z</dcterms:created>
  <dcterms:modified xsi:type="dcterms:W3CDTF">2023-02-11T05:02:23Z</dcterms:modified>
</cp:coreProperties>
</file>